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xlsx" ContentType="application/vnd.openxmlformats-officedocument.spreadsheetml.sheet"/>
  <Default Extension="tiff" ContentType="image/tiff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16" r:id="rId1"/>
  </p:sldMasterIdLst>
  <p:notesMasterIdLst>
    <p:notesMasterId r:id="rId37"/>
  </p:notesMasterIdLst>
  <p:handoutMasterIdLst>
    <p:handoutMasterId r:id="rId38"/>
  </p:handoutMasterIdLst>
  <p:sldIdLst>
    <p:sldId id="256" r:id="rId2"/>
    <p:sldId id="361" r:id="rId3"/>
    <p:sldId id="360" r:id="rId4"/>
    <p:sldId id="362" r:id="rId5"/>
    <p:sldId id="355" r:id="rId6"/>
    <p:sldId id="356" r:id="rId7"/>
    <p:sldId id="359" r:id="rId8"/>
    <p:sldId id="358" r:id="rId9"/>
    <p:sldId id="365" r:id="rId10"/>
    <p:sldId id="364" r:id="rId11"/>
    <p:sldId id="367" r:id="rId12"/>
    <p:sldId id="368" r:id="rId13"/>
    <p:sldId id="366" r:id="rId14"/>
    <p:sldId id="370" r:id="rId15"/>
    <p:sldId id="371" r:id="rId16"/>
    <p:sldId id="374" r:id="rId17"/>
    <p:sldId id="375" r:id="rId18"/>
    <p:sldId id="377" r:id="rId19"/>
    <p:sldId id="378" r:id="rId20"/>
    <p:sldId id="350" r:id="rId21"/>
    <p:sldId id="351" r:id="rId22"/>
    <p:sldId id="376" r:id="rId23"/>
    <p:sldId id="372" r:id="rId24"/>
    <p:sldId id="369" r:id="rId25"/>
    <p:sldId id="342" r:id="rId26"/>
    <p:sldId id="343" r:id="rId27"/>
    <p:sldId id="344" r:id="rId28"/>
    <p:sldId id="379" r:id="rId29"/>
    <p:sldId id="381" r:id="rId30"/>
    <p:sldId id="382" r:id="rId31"/>
    <p:sldId id="349" r:id="rId32"/>
    <p:sldId id="380" r:id="rId33"/>
    <p:sldId id="373" r:id="rId34"/>
    <p:sldId id="354" r:id="rId35"/>
    <p:sldId id="383" r:id="rId36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引言" id="{2ABDE472-6E77-8B45-B52E-56B5AF477CE8}">
          <p14:sldIdLst>
            <p14:sldId id="256"/>
          </p14:sldIdLst>
        </p14:section>
        <p14:section name="问题的提出" id="{93A66D6A-0BC2-2E47-8D16-1397FF06C8BF}">
          <p14:sldIdLst>
            <p14:sldId id="361"/>
            <p14:sldId id="360"/>
            <p14:sldId id="362"/>
            <p14:sldId id="355"/>
            <p14:sldId id="356"/>
            <p14:sldId id="359"/>
            <p14:sldId id="358"/>
            <p14:sldId id="365"/>
            <p14:sldId id="364"/>
            <p14:sldId id="367"/>
            <p14:sldId id="368"/>
            <p14:sldId id="366"/>
            <p14:sldId id="370"/>
            <p14:sldId id="371"/>
            <p14:sldId id="374"/>
            <p14:sldId id="375"/>
            <p14:sldId id="377"/>
            <p14:sldId id="378"/>
            <p14:sldId id="350"/>
            <p14:sldId id="351"/>
            <p14:sldId id="376"/>
            <p14:sldId id="372"/>
            <p14:sldId id="369"/>
            <p14:sldId id="342"/>
            <p14:sldId id="343"/>
            <p14:sldId id="344"/>
            <p14:sldId id="379"/>
            <p14:sldId id="381"/>
            <p14:sldId id="382"/>
            <p14:sldId id="349"/>
            <p14:sldId id="380"/>
            <p14:sldId id="373"/>
            <p14:sldId id="354"/>
            <p14:sldId id="38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18F00"/>
    <a:srgbClr val="2E7400"/>
    <a:srgbClr val="508F01"/>
    <a:srgbClr val="DCE6F2"/>
    <a:srgbClr val="F2F2F2"/>
    <a:srgbClr val="EBF1DE"/>
    <a:srgbClr val="76D6FF"/>
    <a:srgbClr val="FF9304"/>
    <a:srgbClr val="696464"/>
    <a:srgbClr val="E9E8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630" autoAdjust="0"/>
    <p:restoredTop sz="83188" autoAdjust="0"/>
  </p:normalViewPr>
  <p:slideViewPr>
    <p:cSldViewPr snapToGrid="0">
      <p:cViewPr>
        <p:scale>
          <a:sx n="88" d="100"/>
          <a:sy n="88" d="100"/>
        </p:scale>
        <p:origin x="2240" y="-10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498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63" d="100"/>
          <a:sy n="63" d="100"/>
        </p:scale>
        <p:origin x="1044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notesMaster" Target="notesMasters/notesMaster1.xml"/><Relationship Id="rId38" Type="http://schemas.openxmlformats.org/officeDocument/2006/relationships/handoutMaster" Target="handoutMasters/handoutMaster1.xml"/><Relationship Id="rId39" Type="http://schemas.openxmlformats.org/officeDocument/2006/relationships/presProps" Target="presProps.xml"/><Relationship Id="rId40" Type="http://schemas.openxmlformats.org/officeDocument/2006/relationships/viewProps" Target="viewProps.xml"/><Relationship Id="rId41" Type="http://schemas.openxmlformats.org/officeDocument/2006/relationships/theme" Target="theme/theme1.xml"/><Relationship Id="rId42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4" Type="http://schemas.openxmlformats.org/officeDocument/2006/relationships/package" Target="../embeddings/Microsoft_Excel____1.xlsx"/><Relationship Id="rId1" Type="http://schemas.microsoft.com/office/2011/relationships/chartStyle" Target="style1.xml"/><Relationship Id="rId2" Type="http://schemas.microsoft.com/office/2011/relationships/chartColorStyle" Target="colors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>
        <c:manualLayout>
          <c:layoutTarget val="inner"/>
          <c:xMode val="edge"/>
          <c:yMode val="edge"/>
          <c:x val="0.239365132072413"/>
          <c:y val="0.219262365314364"/>
          <c:w val="0.550324653571581"/>
          <c:h val="0.663344509616449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会议比例</c:v>
                </c:pt>
              </c:strCache>
            </c:strRef>
          </c:tx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1132-4BCB-9CA2-6FEA50AF8F29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1132-4BCB-9CA2-6FEA50AF8F29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 xmlns:c16r2="http://schemas.microsoft.com/office/drawing/2015/06/chart"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Sheet1!$A$2:$A$3</c:f>
              <c:strCache>
                <c:ptCount val="2"/>
                <c:pt idx="0">
                  <c:v>AI</c:v>
                </c:pt>
                <c:pt idx="1">
                  <c:v>SE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23.0</c:v>
                </c:pt>
                <c:pt idx="1">
                  <c:v>3.0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1242-4DB2-8B17-DD6ECB3E04BF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64895122859161"/>
          <c:y val="0.887610004841612"/>
          <c:w val="0.237004134034355"/>
          <c:h val="0.11238999515838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4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EFA610-324B-4E60-BE34-548E8335405B}" type="datetimeFigureOut">
              <a:rPr lang="zh-CN" altLang="en-US" smtClean="0"/>
              <a:t>2018/11/23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45DD89-B2B0-4D09-ACA9-42FC974E99F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781135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CA886D-8613-477F-B450-8E96F62A9D04}" type="datetimeFigureOut">
              <a:rPr lang="zh-CN" altLang="en-US" smtClean="0"/>
              <a:t>2018/11/23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28A20E-527E-49D2-AB23-40B8590545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771485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28A20E-527E-49D2-AB23-40B859054599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01963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28A20E-527E-49D2-AB23-40B859054599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24459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28A20E-527E-49D2-AB23-40B859054599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40388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28A20E-527E-49D2-AB23-40B859054599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45308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28A20E-527E-49D2-AB23-40B859054599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11736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28A20E-527E-49D2-AB23-40B859054599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74050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28A20E-527E-49D2-AB23-40B859054599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35010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28A20E-527E-49D2-AB23-40B859054599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34995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28A20E-527E-49D2-AB23-40B859054599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844434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28A20E-527E-49D2-AB23-40B859054599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16791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28A20E-527E-49D2-AB23-40B859054599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11630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28A20E-527E-49D2-AB23-40B859054599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86746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28A20E-527E-49D2-AB23-40B859054599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29851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28A20E-527E-49D2-AB23-40B859054599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60394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28A20E-527E-49D2-AB23-40B859054599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89235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28A20E-527E-49D2-AB23-40B859054599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5404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28A20E-527E-49D2-AB23-40B859054599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57458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28A20E-527E-49D2-AB23-40B859054599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76195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6"/>
          <p:cNvSpPr/>
          <p:nvPr userDrawn="1"/>
        </p:nvSpPr>
        <p:spPr>
          <a:xfrm>
            <a:off x="13513" y="6444258"/>
            <a:ext cx="9144000" cy="413743"/>
          </a:xfrm>
          <a:prstGeom prst="rect">
            <a:avLst/>
          </a:prstGeom>
          <a:solidFill>
            <a:srgbClr val="800000"/>
          </a:solidFill>
          <a:ln w="38100" cmpd="sng">
            <a:solidFill>
              <a:srgbClr val="80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2819" y="314055"/>
            <a:ext cx="8554453" cy="2296793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defRPr sz="5400" b="1" spc="-50" baseline="0">
                <a:solidFill>
                  <a:srgbClr val="95070A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r>
              <a:rPr lang="zh-CN" altLang="en-US" dirty="0" smtClean="0"/>
              <a:t>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2818" y="2899531"/>
            <a:ext cx="8554453" cy="3104221"/>
          </a:xfrm>
        </p:spPr>
        <p:txBody>
          <a:bodyPr lIns="91440" rIns="91440">
            <a:normAutofit/>
          </a:bodyPr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2400" cap="none" spc="200" baseline="0">
                <a:solidFill>
                  <a:schemeClr val="tx2"/>
                </a:solidFill>
                <a:latin typeface="+mj-lt"/>
                <a:ea typeface="微软雅黑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endParaRPr lang="en-US" altLang="zh-CN" dirty="0" smtClean="0"/>
          </a:p>
          <a:p>
            <a:r>
              <a:rPr lang="zh-CN" altLang="en-US" dirty="0" smtClean="0"/>
              <a:t>单击此处编辑母版副标题样式</a:t>
            </a:r>
            <a:r>
              <a:rPr lang="en-US" altLang="zh-CN" dirty="0" smtClean="0"/>
              <a:t>123abc</a:t>
            </a:r>
            <a:endParaRPr lang="en-US" dirty="0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88361"/>
            <a:ext cx="3617103" cy="324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  <a:latin typeface="Century Gothic" panose="020B0502020202020204" pitchFamily="34" charset="0"/>
                <a:ea typeface="黑体" panose="02010609060101010101" pitchFamily="49" charset="-122"/>
              </a:defRPr>
            </a:lvl1pPr>
          </a:lstStyle>
          <a:p>
            <a:r>
              <a:rPr lang="zh-CN" altLang="en-US" smtClean="0"/>
              <a:t>基于深度神经网络的</a:t>
            </a:r>
            <a:r>
              <a:rPr lang="en-US" altLang="zh-CN" smtClean="0"/>
              <a:t>API</a:t>
            </a:r>
            <a:r>
              <a:rPr lang="zh-CN" altLang="en-US" smtClean="0"/>
              <a:t>语义理解关键技术研究 </a:t>
            </a:r>
            <a:endParaRPr lang="zh-CN" altLang="en-US" dirty="0"/>
          </a:p>
        </p:txBody>
      </p:sp>
      <p:cxnSp>
        <p:nvCxnSpPr>
          <p:cNvPr id="19" name="Straight Connector 9"/>
          <p:cNvCxnSpPr/>
          <p:nvPr userDrawn="1"/>
        </p:nvCxnSpPr>
        <p:spPr>
          <a:xfrm>
            <a:off x="312818" y="2727120"/>
            <a:ext cx="8554453" cy="0"/>
          </a:xfrm>
          <a:prstGeom prst="line">
            <a:avLst/>
          </a:prstGeom>
          <a:ln w="57150">
            <a:solidFill>
              <a:srgbClr val="8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图片 16" descr="±Í÷æ”Î÷–”¢Œƒ–£√˚◊È∫œπÊ∑∂_◊Û”“£®∑¥∞◊£¨‘⁄…Ó…´±≥æ∞œ¬ π”√£©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515" y="6499568"/>
            <a:ext cx="1127006" cy="317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10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736916" y="6483683"/>
            <a:ext cx="752111" cy="3240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基于深度神经网络的</a:t>
            </a:r>
            <a:r>
              <a:rPr lang="en-US" altLang="zh-CN" smtClean="0"/>
              <a:t>API</a:t>
            </a:r>
            <a:r>
              <a:rPr lang="zh-CN" altLang="en-US" smtClean="0"/>
              <a:t>语义理解关键技术研究 </a:t>
            </a: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A3F78-F4D0-42B7-8300-BE8D968F017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0415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2302"/>
            <a:ext cx="1971675" cy="575989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2302"/>
            <a:ext cx="5800725" cy="5759898"/>
          </a:xfrm>
        </p:spPr>
        <p:txBody>
          <a:bodyPr vert="eaVert" lIns="45720" tIns="0" rIns="45720" bIns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736916" y="6483683"/>
            <a:ext cx="752111" cy="3240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基于深度神经网络的</a:t>
            </a:r>
            <a:r>
              <a:rPr lang="en-US" altLang="zh-CN" smtClean="0"/>
              <a:t>API</a:t>
            </a:r>
            <a:r>
              <a:rPr lang="zh-CN" altLang="en-US" smtClean="0"/>
              <a:t>语义理解关键技术研究 </a:t>
            </a: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A3F78-F4D0-42B7-8300-BE8D968F017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9071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>
            <a:lvl1pPr algn="ctr"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342900" indent="-342900">
              <a:buClrTx/>
              <a:buFont typeface="Arial"/>
              <a:buChar char="•"/>
              <a:defRPr baseline="0">
                <a:latin typeface="微软雅黑" panose="020B0503020204020204" pitchFamily="34" charset="-122"/>
              </a:defRPr>
            </a:lvl1pPr>
            <a:lvl2pPr marL="486918" indent="-285750">
              <a:buClrTx/>
              <a:buFont typeface="Symbol" charset="2"/>
              <a:buChar char="-"/>
              <a:defRPr sz="2200" baseline="0">
                <a:latin typeface="微软雅黑" panose="020B0503020204020204" pitchFamily="34" charset="-122"/>
              </a:defRPr>
            </a:lvl2pPr>
            <a:lvl3pPr marL="669798" indent="-285750">
              <a:buClrTx/>
              <a:buFont typeface="Arial"/>
              <a:buChar char="•"/>
              <a:defRPr baseline="0">
                <a:latin typeface="微软雅黑" panose="020B0503020204020204" pitchFamily="34" charset="-122"/>
              </a:defRPr>
            </a:lvl3pPr>
            <a:lvl4pPr marL="852678" indent="-285750">
              <a:buClrTx/>
              <a:buFont typeface="Symbol" charset="2"/>
              <a:buChar char="-"/>
              <a:defRPr baseline="0">
                <a:latin typeface="微软雅黑" panose="020B0503020204020204" pitchFamily="34" charset="-122"/>
              </a:defRPr>
            </a:lvl4pPr>
            <a:lvl5pPr marL="1092708" indent="-342900">
              <a:buClrTx/>
              <a:buFont typeface="Arial"/>
              <a:buChar char="•"/>
              <a:defRPr baseline="0">
                <a:latin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r>
              <a:rPr lang="en-US" altLang="zh-CN" dirty="0" smtClean="0"/>
              <a:t>123abc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基于深度神经网络的</a:t>
            </a:r>
            <a:r>
              <a:rPr lang="en-US" altLang="zh-CN" smtClean="0"/>
              <a:t>API</a:t>
            </a:r>
            <a:r>
              <a:rPr lang="zh-CN" altLang="en-US" smtClean="0"/>
              <a:t>语义理解关键技术研究 </a:t>
            </a: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A3F78-F4D0-42B7-8300-BE8D968F017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846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0947" y="732324"/>
            <a:ext cx="8554453" cy="1168665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4000" b="0">
                <a:solidFill>
                  <a:srgbClr val="95070A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0947" y="2177717"/>
            <a:ext cx="8554453" cy="3642228"/>
          </a:xfrm>
        </p:spPr>
        <p:txBody>
          <a:bodyPr lIns="91440" rIns="91440" anchor="t" anchorCtr="0">
            <a:normAutofit/>
          </a:bodyPr>
          <a:lstStyle>
            <a:lvl1pPr marL="342900" indent="-342900">
              <a:buFont typeface="Arial" panose="020B0604020202020204" pitchFamily="34" charset="0"/>
              <a:buChar char="•"/>
              <a:defRPr sz="2400" cap="none" spc="200" baseline="0">
                <a:solidFill>
                  <a:schemeClr val="tx2"/>
                </a:solidFill>
                <a:latin typeface="Calibri" panose="020F0502020204030204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10" name="Rectangle 6"/>
          <p:cNvSpPr/>
          <p:nvPr userDrawn="1"/>
        </p:nvSpPr>
        <p:spPr>
          <a:xfrm>
            <a:off x="0" y="6459786"/>
            <a:ext cx="9144001" cy="398214"/>
          </a:xfrm>
          <a:prstGeom prst="rect">
            <a:avLst/>
          </a:prstGeom>
          <a:solidFill>
            <a:srgbClr val="9407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8"/>
          <p:cNvSpPr/>
          <p:nvPr userDrawn="1"/>
        </p:nvSpPr>
        <p:spPr>
          <a:xfrm>
            <a:off x="0" y="6391465"/>
            <a:ext cx="9144001" cy="65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6890306" y="6483683"/>
            <a:ext cx="752111" cy="324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  <a:latin typeface="Century Gothic" panose="020B0502020202020204" pitchFamily="34" charset="0"/>
                <a:ea typeface="黑体" panose="02010609060101010101" pitchFamily="49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88361"/>
            <a:ext cx="3617103" cy="324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  <a:latin typeface="Century Gothic" panose="020B0502020202020204" pitchFamily="34" charset="0"/>
                <a:ea typeface="黑体" panose="02010609060101010101" pitchFamily="49" charset="-122"/>
              </a:defRPr>
            </a:lvl1pPr>
          </a:lstStyle>
          <a:p>
            <a:r>
              <a:rPr lang="zh-CN" altLang="en-US" smtClean="0"/>
              <a:t>基于深度神经网络的</a:t>
            </a:r>
            <a:r>
              <a:rPr lang="en-US" altLang="zh-CN" smtClean="0"/>
              <a:t>API</a:t>
            </a:r>
            <a:r>
              <a:rPr lang="zh-CN" altLang="en-US" smtClean="0"/>
              <a:t>语义理解关键技术研究 </a:t>
            </a:r>
            <a:endParaRPr lang="zh-CN" altLang="en-US" dirty="0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01000" y="6488361"/>
            <a:ext cx="408363" cy="324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  <a:latin typeface="Century Gothic" panose="020B0502020202020204" pitchFamily="34" charset="0"/>
                <a:ea typeface="黑体" panose="02010609060101010101" pitchFamily="49" charset="-122"/>
              </a:defRPr>
            </a:lvl1pPr>
          </a:lstStyle>
          <a:p>
            <a:fld id="{9FFA3F78-F4D0-42B7-8300-BE8D968F017E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cxnSp>
        <p:nvCxnSpPr>
          <p:cNvPr id="16" name="Straight Connector 9"/>
          <p:cNvCxnSpPr/>
          <p:nvPr userDrawn="1"/>
        </p:nvCxnSpPr>
        <p:spPr>
          <a:xfrm>
            <a:off x="360947" y="1997218"/>
            <a:ext cx="8554453" cy="0"/>
          </a:xfrm>
          <a:prstGeom prst="line">
            <a:avLst/>
          </a:prstGeom>
          <a:ln w="38100">
            <a:solidFill>
              <a:srgbClr val="8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4315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075471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552575"/>
            <a:ext cx="3703320" cy="47529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552574"/>
            <a:ext cx="3703320" cy="47529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736916" y="6483683"/>
            <a:ext cx="752111" cy="3240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基于深度神经网络的</a:t>
            </a:r>
            <a:r>
              <a:rPr lang="en-US" altLang="zh-CN" smtClean="0"/>
              <a:t>API</a:t>
            </a:r>
            <a:r>
              <a:rPr lang="zh-CN" altLang="en-US" smtClean="0"/>
              <a:t>语义理解关键技术研究 </a:t>
            </a:r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A3F78-F4D0-42B7-8300-BE8D968F017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712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031621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6174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353734"/>
            <a:ext cx="3703320" cy="33782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6174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353734"/>
            <a:ext cx="3703320" cy="33782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7736916" y="6483683"/>
            <a:ext cx="752111" cy="3240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基于深度神经网络的</a:t>
            </a:r>
            <a:r>
              <a:rPr lang="en-US" altLang="zh-CN" smtClean="0"/>
              <a:t>API</a:t>
            </a:r>
            <a:r>
              <a:rPr lang="zh-CN" altLang="en-US" smtClean="0"/>
              <a:t>语义理解关键技术研究 </a:t>
            </a:r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A3F78-F4D0-42B7-8300-BE8D968F017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4869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7736916" y="6483683"/>
            <a:ext cx="752111" cy="3240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基于深度神经网络的</a:t>
            </a:r>
            <a:r>
              <a:rPr lang="en-US" altLang="zh-CN" smtClean="0"/>
              <a:t>API</a:t>
            </a:r>
            <a:r>
              <a:rPr lang="zh-CN" altLang="en-US" smtClean="0"/>
              <a:t>语义理解关键技术研究 </a:t>
            </a:r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A3F78-F4D0-42B7-8300-BE8D968F017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3707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6444257"/>
            <a:ext cx="9144000" cy="413743"/>
          </a:xfrm>
          <a:prstGeom prst="rect">
            <a:avLst/>
          </a:prstGeom>
          <a:solidFill>
            <a:srgbClr val="800000"/>
          </a:solidFill>
          <a:ln w="38100" cmpd="sng">
            <a:solidFill>
              <a:srgbClr val="80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CN" altLang="en-US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88361"/>
            <a:ext cx="3617103" cy="324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  <a:latin typeface="Century Gothic" panose="020B0502020202020204" pitchFamily="34" charset="0"/>
                <a:ea typeface="黑体" panose="02010609060101010101" pitchFamily="49" charset="-122"/>
              </a:defRPr>
            </a:lvl1pPr>
          </a:lstStyle>
          <a:p>
            <a:r>
              <a:rPr lang="zh-CN" altLang="en-US" smtClean="0"/>
              <a:t>基于深度神经网络的</a:t>
            </a:r>
            <a:r>
              <a:rPr lang="en-US" altLang="zh-CN" smtClean="0"/>
              <a:t>API</a:t>
            </a:r>
            <a:r>
              <a:rPr lang="zh-CN" altLang="en-US" smtClean="0"/>
              <a:t>语义理解关键技术研究 </a:t>
            </a:r>
            <a:endParaRPr lang="zh-CN" altLang="en-US" dirty="0"/>
          </a:p>
        </p:txBody>
      </p:sp>
      <p:pic>
        <p:nvPicPr>
          <p:cNvPr id="8" name="图片 7" descr="±Í÷æ”Î÷–”¢Œƒ–£√˚◊È∫œπÊ∑∂_◊Û”“£®∑¥∞◊£¨‘⁄…Ó…´±≥æ∞œ¬ π”√£©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515" y="6499568"/>
            <a:ext cx="1127006" cy="317466"/>
          </a:xfrm>
          <a:prstGeom prst="rect">
            <a:avLst/>
          </a:prstGeom>
        </p:spPr>
      </p:pic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74506" y="6493035"/>
            <a:ext cx="408363" cy="324000"/>
          </a:xfrm>
          <a:prstGeom prst="rect">
            <a:avLst/>
          </a:prstGeom>
          <a:effectLst/>
        </p:spPr>
        <p:txBody>
          <a:bodyPr vert="horz" lIns="91440" tIns="45720" rIns="91440" bIns="45720" rtlCol="0" anchor="ctr"/>
          <a:lstStyle>
            <a:lvl1pPr algn="r">
              <a:defRPr sz="1050" b="0" i="0">
                <a:solidFill>
                  <a:srgbClr val="FFFFFF"/>
                </a:solidFill>
                <a:effectLst/>
                <a:latin typeface="+mj-lt"/>
                <a:ea typeface="黑体" panose="02010609060101010101" pitchFamily="49" charset="-122"/>
              </a:defRPr>
            </a:lvl1pPr>
          </a:lstStyle>
          <a:p>
            <a:fld id="{9FFA3F78-F4D0-42B7-8300-BE8D968F017E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60153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0" y="731520"/>
            <a:ext cx="4869180" cy="52578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zh-CN" altLang="en-US" smtClean="0"/>
              <a:t>基于深度神经网络的</a:t>
            </a:r>
            <a:r>
              <a:rPr lang="en-US" altLang="zh-CN" smtClean="0"/>
              <a:t>API</a:t>
            </a:r>
            <a:r>
              <a:rPr lang="zh-CN" altLang="en-US" smtClean="0"/>
              <a:t>语义理解关键技术研究 </a:t>
            </a:r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FFA3F78-F4D0-42B7-8300-BE8D968F017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7439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5234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736916" y="6483683"/>
            <a:ext cx="752111" cy="3240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基于深度神经网络的</a:t>
            </a:r>
            <a:r>
              <a:rPr lang="en-US" altLang="zh-CN" smtClean="0"/>
              <a:t>API</a:t>
            </a:r>
            <a:r>
              <a:rPr lang="zh-CN" altLang="en-US" smtClean="0"/>
              <a:t>语义理解关键技术研究 </a:t>
            </a:r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A3F78-F4D0-42B7-8300-BE8D968F017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0432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3513" y="6444258"/>
            <a:ext cx="9144000" cy="413743"/>
          </a:xfrm>
          <a:prstGeom prst="rect">
            <a:avLst/>
          </a:prstGeom>
          <a:solidFill>
            <a:srgbClr val="800000"/>
          </a:solidFill>
          <a:ln w="38100" cmpd="sng">
            <a:solidFill>
              <a:srgbClr val="80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8441" y="190353"/>
            <a:ext cx="8819147" cy="664866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 smtClean="0"/>
              <a:t>标题样式</a:t>
            </a:r>
            <a:r>
              <a:rPr lang="en-US" altLang="zh-CN" dirty="0" smtClean="0"/>
              <a:t>123abc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8441" y="1037230"/>
            <a:ext cx="8819147" cy="5262017"/>
          </a:xfrm>
          <a:prstGeom prst="rect">
            <a:avLst/>
          </a:prstGeom>
          <a:effectLst/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  <a:r>
              <a:rPr lang="en-US" altLang="zh-CN" dirty="0" smtClean="0"/>
              <a:t>123abc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en-US" altLang="zh-C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71280"/>
            <a:ext cx="3617103" cy="324000"/>
          </a:xfrm>
          <a:prstGeom prst="rect">
            <a:avLst/>
          </a:prstGeom>
          <a:effectLst/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  <a:effectLst/>
                <a:latin typeface="Century Gothic" panose="020B0502020202020204" pitchFamily="34" charset="0"/>
                <a:ea typeface="黑体" panose="02010609060101010101" pitchFamily="49" charset="-122"/>
              </a:defRPr>
            </a:lvl1pPr>
          </a:lstStyle>
          <a:p>
            <a:r>
              <a:rPr lang="zh-CN" altLang="en-US" smtClean="0"/>
              <a:t>基于深度神经网络的</a:t>
            </a:r>
            <a:r>
              <a:rPr lang="en-US" altLang="zh-CN" smtClean="0"/>
              <a:t>API</a:t>
            </a:r>
            <a:r>
              <a:rPr lang="zh-CN" altLang="en-US" smtClean="0"/>
              <a:t>语义理解关键技术研究 </a:t>
            </a:r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74506" y="6493035"/>
            <a:ext cx="408363" cy="324000"/>
          </a:xfrm>
          <a:prstGeom prst="rect">
            <a:avLst/>
          </a:prstGeom>
          <a:effectLst/>
        </p:spPr>
        <p:txBody>
          <a:bodyPr vert="horz" lIns="91440" tIns="45720" rIns="91440" bIns="45720" rtlCol="0" anchor="ctr"/>
          <a:lstStyle>
            <a:lvl1pPr algn="r">
              <a:defRPr sz="1050" b="0" i="0">
                <a:solidFill>
                  <a:srgbClr val="FFFFFF"/>
                </a:solidFill>
                <a:effectLst/>
                <a:latin typeface="+mj-lt"/>
                <a:ea typeface="黑体" panose="02010609060101010101" pitchFamily="49" charset="-122"/>
              </a:defRPr>
            </a:lvl1pPr>
          </a:lstStyle>
          <a:p>
            <a:fld id="{9FFA3F78-F4D0-42B7-8300-BE8D968F017E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68441" y="947437"/>
            <a:ext cx="8819147" cy="0"/>
          </a:xfrm>
          <a:prstGeom prst="line">
            <a:avLst/>
          </a:prstGeom>
          <a:ln w="19050">
            <a:solidFill>
              <a:srgbClr val="8000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 descr="±Í÷æ”Î÷–”¢Œƒ–£√˚◊È∫œπÊ∑∂_◊Û”“£®∑¥∞◊£¨‘⁄…Ó…´±≥æ∞œ¬ π”√£©.png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515" y="6499568"/>
            <a:ext cx="1127006" cy="317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8624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7" r:id="rId1"/>
    <p:sldLayoutId id="2147483818" r:id="rId2"/>
    <p:sldLayoutId id="2147483819" r:id="rId3"/>
    <p:sldLayoutId id="2147483820" r:id="rId4"/>
    <p:sldLayoutId id="2147483821" r:id="rId5"/>
    <p:sldLayoutId id="2147483822" r:id="rId6"/>
    <p:sldLayoutId id="2147483823" r:id="rId7"/>
    <p:sldLayoutId id="2147483824" r:id="rId8"/>
    <p:sldLayoutId id="2147483825" r:id="rId9"/>
    <p:sldLayoutId id="2147483826" r:id="rId10"/>
    <p:sldLayoutId id="2147483827" r:id="rId11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  <p:hf hdr="0" dt="0"/>
  <p:txStyles>
    <p:titleStyle>
      <a:lvl1pPr algn="ctr" defTabSz="914400" rtl="0" eaLnBrk="1" latinLnBrk="0" hangingPunct="1">
        <a:lnSpc>
          <a:spcPct val="100000"/>
        </a:lnSpc>
        <a:spcBef>
          <a:spcPct val="0"/>
        </a:spcBef>
        <a:buNone/>
        <a:defRPr sz="3200" kern="1200" spc="-50" baseline="0">
          <a:solidFill>
            <a:srgbClr val="800000"/>
          </a:solidFill>
          <a:effectLst/>
          <a:latin typeface="+mj-lt"/>
          <a:ea typeface="黑体" panose="02010609060101010101" pitchFamily="49" charset="-122"/>
          <a:cs typeface="+mj-cs"/>
        </a:defRPr>
      </a:lvl1pPr>
    </p:titleStyle>
    <p:bodyStyle>
      <a:lvl1pPr marL="342900" indent="-342900" algn="l" defTabSz="914400" rtl="0" eaLnBrk="1" latinLnBrk="0" hangingPunct="1">
        <a:lnSpc>
          <a:spcPct val="110000"/>
        </a:lnSpc>
        <a:spcBef>
          <a:spcPts val="0"/>
        </a:spcBef>
        <a:spcAft>
          <a:spcPts val="200"/>
        </a:spcAft>
        <a:buClrTx/>
        <a:buSzPct val="100000"/>
        <a:buFont typeface="Arial"/>
        <a:buChar char="•"/>
        <a:defRPr sz="2400" b="1" kern="1200" baseline="0">
          <a:solidFill>
            <a:srgbClr val="000000"/>
          </a:solidFill>
          <a:effectLst/>
          <a:latin typeface="微软雅黑" panose="020B0503020204020204" pitchFamily="34" charset="-122"/>
          <a:ea typeface="微软雅黑" panose="020B0503020204020204" pitchFamily="34" charset="-122"/>
          <a:cs typeface="Times New Roman" panose="02020603050405020304" pitchFamily="18" charset="0"/>
        </a:defRPr>
      </a:lvl1pPr>
      <a:lvl2pPr marL="544068" indent="-342900" algn="l" defTabSz="914400" rtl="0" eaLnBrk="1" latinLnBrk="0" hangingPunct="1">
        <a:lnSpc>
          <a:spcPct val="110000"/>
        </a:lnSpc>
        <a:spcBef>
          <a:spcPts val="0"/>
        </a:spcBef>
        <a:spcAft>
          <a:spcPts val="400"/>
        </a:spcAft>
        <a:buClrTx/>
        <a:buFont typeface="Symbol" charset="2"/>
        <a:buChar char="-"/>
        <a:defRPr sz="2200" kern="1200" baseline="0">
          <a:solidFill>
            <a:schemeClr val="tx1">
              <a:lumMod val="85000"/>
              <a:lumOff val="15000"/>
            </a:schemeClr>
          </a:solidFill>
          <a:effectLst/>
          <a:latin typeface="微软雅黑" panose="020B0503020204020204" pitchFamily="34" charset="-122"/>
          <a:ea typeface="微软雅黑" panose="020B0503020204020204" pitchFamily="34" charset="-122"/>
          <a:cs typeface="Times New Roman" panose="02020603050405020304" pitchFamily="18" charset="0"/>
        </a:defRPr>
      </a:lvl2pPr>
      <a:lvl3pPr marL="726948" indent="-342900" algn="l" defTabSz="914400" rtl="0" eaLnBrk="1" latinLnBrk="0" hangingPunct="1">
        <a:lnSpc>
          <a:spcPct val="110000"/>
        </a:lnSpc>
        <a:spcBef>
          <a:spcPts val="0"/>
        </a:spcBef>
        <a:spcAft>
          <a:spcPts val="400"/>
        </a:spcAft>
        <a:buClrTx/>
        <a:buFont typeface="Arial"/>
        <a:buChar char="•"/>
        <a:defRPr sz="2000" kern="1200" baseline="0">
          <a:solidFill>
            <a:schemeClr val="tx1">
              <a:lumMod val="85000"/>
              <a:lumOff val="15000"/>
            </a:schemeClr>
          </a:solidFill>
          <a:effectLst/>
          <a:latin typeface="微软雅黑" panose="020B0503020204020204" pitchFamily="34" charset="-122"/>
          <a:ea typeface="微软雅黑" panose="020B0503020204020204" pitchFamily="34" charset="-122"/>
          <a:cs typeface="Times New Roman" panose="02020603050405020304" pitchFamily="18" charset="0"/>
        </a:defRPr>
      </a:lvl3pPr>
      <a:lvl4pPr marL="909828" indent="-342900" algn="l" defTabSz="914400" rtl="0" eaLnBrk="1" latinLnBrk="0" hangingPunct="1">
        <a:lnSpc>
          <a:spcPct val="110000"/>
        </a:lnSpc>
        <a:spcBef>
          <a:spcPts val="0"/>
        </a:spcBef>
        <a:spcAft>
          <a:spcPts val="400"/>
        </a:spcAft>
        <a:buClrTx/>
        <a:buFont typeface="Symbol" charset="2"/>
        <a:buChar char="-"/>
        <a:defRPr sz="2000" kern="1200" baseline="0">
          <a:solidFill>
            <a:schemeClr val="tx1">
              <a:lumMod val="85000"/>
              <a:lumOff val="15000"/>
            </a:schemeClr>
          </a:solidFill>
          <a:effectLst/>
          <a:latin typeface="微软雅黑" panose="020B0503020204020204" pitchFamily="34" charset="-122"/>
          <a:ea typeface="微软雅黑" panose="020B0503020204020204" pitchFamily="34" charset="-122"/>
          <a:cs typeface="Times New Roman" panose="02020603050405020304" pitchFamily="18" charset="0"/>
        </a:defRPr>
      </a:lvl4pPr>
      <a:lvl5pPr marL="1092708" indent="-342900" algn="l" defTabSz="914400" rtl="0" eaLnBrk="1" latinLnBrk="0" hangingPunct="1">
        <a:lnSpc>
          <a:spcPct val="110000"/>
        </a:lnSpc>
        <a:spcBef>
          <a:spcPts val="0"/>
        </a:spcBef>
        <a:spcAft>
          <a:spcPts val="400"/>
        </a:spcAft>
        <a:buClrTx/>
        <a:buFont typeface="Arial"/>
        <a:buChar char="•"/>
        <a:defRPr sz="2000" kern="1200" baseline="0">
          <a:solidFill>
            <a:schemeClr val="tx1">
              <a:lumMod val="85000"/>
              <a:lumOff val="15000"/>
            </a:schemeClr>
          </a:solidFill>
          <a:effectLst/>
          <a:latin typeface="微软雅黑" panose="020B0503020204020204" pitchFamily="34" charset="-122"/>
          <a:ea typeface="微软雅黑" panose="020B0503020204020204" pitchFamily="34" charset="-122"/>
          <a:cs typeface="Times New Roman" panose="02020603050405020304" pitchFamily="18" charset="0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1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tiff"/><Relationship Id="rId3" Type="http://schemas.openxmlformats.org/officeDocument/2006/relationships/image" Target="../media/image27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gi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gif"/><Relationship Id="rId6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4" Type="http://schemas.openxmlformats.org/officeDocument/2006/relationships/image" Target="../media/image7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4" Type="http://schemas.openxmlformats.org/officeDocument/2006/relationships/image" Target="../media/image781.png"/><Relationship Id="rId5" Type="http://schemas.openxmlformats.org/officeDocument/2006/relationships/image" Target="../media/image791.png"/><Relationship Id="rId6" Type="http://schemas.openxmlformats.org/officeDocument/2006/relationships/image" Target="../media/image801.png"/><Relationship Id="rId7" Type="http://schemas.openxmlformats.org/officeDocument/2006/relationships/image" Target="../media/image811.png"/><Relationship Id="rId8" Type="http://schemas.openxmlformats.org/officeDocument/2006/relationships/image" Target="../media/image821.png"/><Relationship Id="rId9" Type="http://schemas.openxmlformats.org/officeDocument/2006/relationships/image" Target="../media/image831.png"/><Relationship Id="rId10" Type="http://schemas.openxmlformats.org/officeDocument/2006/relationships/image" Target="../media/image841.png"/><Relationship Id="rId11" Type="http://schemas.openxmlformats.org/officeDocument/2006/relationships/image" Target="../media/image85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emf"/><Relationship Id="rId5" Type="http://schemas.openxmlformats.org/officeDocument/2006/relationships/image" Target="../media/image1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iff"/><Relationship Id="rId4" Type="http://schemas.openxmlformats.org/officeDocument/2006/relationships/image" Target="../media/image42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4" Type="http://schemas.openxmlformats.org/officeDocument/2006/relationships/image" Target="../media/image1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40340" y="666888"/>
            <a:ext cx="8554453" cy="2296793"/>
          </a:xfrm>
        </p:spPr>
        <p:txBody>
          <a:bodyPr>
            <a:normAutofit fontScale="90000"/>
          </a:bodyPr>
          <a:lstStyle/>
          <a:p>
            <a:pPr>
              <a:spcBef>
                <a:spcPts val="1000"/>
              </a:spcBef>
            </a:pPr>
            <a:r>
              <a:rPr kumimoji="1" lang="en-US" altLang="zh-CN" sz="2200" dirty="0" smtClean="0">
                <a:solidFill>
                  <a:schemeClr val="tx1"/>
                </a:solidFill>
              </a:rPr>
              <a:t/>
            </a:r>
            <a:br>
              <a:rPr kumimoji="1" lang="en-US" altLang="zh-CN" sz="2200" dirty="0" smtClean="0">
                <a:solidFill>
                  <a:schemeClr val="tx1"/>
                </a:solidFill>
              </a:rPr>
            </a:br>
            <a:r>
              <a:rPr kumimoji="1" lang="en-US" altLang="zh-CN" sz="2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/>
            </a:r>
            <a:br>
              <a:rPr kumimoji="1" lang="en-US" altLang="zh-CN" sz="2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kumimoji="1" lang="zh-CN" altLang="en-US" sz="3600" dirty="0" smtClean="0"/>
              <a:t>基于深度学习的程序生成与补全技术研究进展</a:t>
            </a:r>
            <a:r>
              <a:rPr kumimoji="1" lang="en-US" altLang="zh-CN" sz="3600" dirty="0" smtClean="0"/>
              <a:t/>
            </a:r>
            <a:br>
              <a:rPr kumimoji="1" lang="en-US" altLang="zh-CN" sz="3600" dirty="0" smtClean="0"/>
            </a:br>
            <a:r>
              <a:rPr kumimoji="1" lang="en-US" altLang="zh-CN" sz="1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/>
            </a:r>
            <a:br>
              <a:rPr kumimoji="1" lang="en-US" altLang="zh-CN" sz="1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kumimoji="1" lang="en-US" altLang="zh-CN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State-of-the-Art Survey of Program Generation and Code Completion Techniques based on Deep Learning</a:t>
            </a:r>
            <a:r>
              <a:rPr lang="en-US" altLang="zh-CN" sz="1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/>
            </a:r>
            <a:br>
              <a:rPr lang="en-US" altLang="zh-CN" sz="1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altLang="zh-CN" sz="1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kumimoji="1" lang="zh-CN" altLang="en-US" sz="3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1947" y="3894318"/>
            <a:ext cx="8554453" cy="1602131"/>
          </a:xfrm>
        </p:spPr>
        <p:txBody>
          <a:bodyPr anchor="t"/>
          <a:lstStyle/>
          <a:p>
            <a:pPr lvl="0">
              <a:defRPr/>
            </a:pPr>
            <a:r>
              <a:rPr lang="zh-CN" altLang="en-US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胡星</a:t>
            </a:r>
            <a:r>
              <a:rPr lang="en-US" altLang="zh-CN" sz="1800" dirty="0">
                <a:solidFill>
                  <a:sysClr val="window" lastClr="FFFFFF">
                    <a:lumMod val="50000"/>
                  </a:sys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zh-CN" altLang="en-US" sz="1800" dirty="0">
                <a:solidFill>
                  <a:sysClr val="window" lastClr="FFFFFF">
                    <a:lumMod val="50000"/>
                  </a:sys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李戈</a:t>
            </a:r>
            <a:r>
              <a:rPr lang="en-US" altLang="zh-CN" sz="1800" dirty="0">
                <a:solidFill>
                  <a:sysClr val="window" lastClr="FFFFFF">
                    <a:lumMod val="50000"/>
                  </a:sys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zh-CN" altLang="en-US" sz="1800" dirty="0">
                <a:solidFill>
                  <a:sysClr val="window" lastClr="FFFFFF">
                    <a:lumMod val="50000"/>
                  </a:sys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刘</a:t>
            </a:r>
            <a:r>
              <a:rPr lang="zh-CN" altLang="en-US" sz="1800" dirty="0" smtClean="0">
                <a:solidFill>
                  <a:sysClr val="window" lastClr="FFFFFF">
                    <a:lumMod val="50000"/>
                  </a:sys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芳，金芝</a:t>
            </a:r>
            <a:endParaRPr lang="en-US" altLang="zh-CN" sz="1800" baseline="30000" dirty="0">
              <a:solidFill>
                <a:sysClr val="window" lastClr="FFFFFF">
                  <a:lumMod val="50000"/>
                </a:sysClr>
              </a:solidFill>
              <a:latin typeface="Calibri" panose="020F0502020204030204" pitchFamily="34" charset="0"/>
              <a:ea typeface="等线" panose="02010600030101010101" pitchFamily="2" charset="-122"/>
              <a:cs typeface="Calibri" panose="020F0502020204030204" pitchFamily="34" charset="0"/>
            </a:endParaRPr>
          </a:p>
          <a:p>
            <a:r>
              <a:rPr kumimoji="1" lang="zh-CN" altLang="en-US" sz="1800" dirty="0" smtClean="0">
                <a:solidFill>
                  <a:srgbClr val="000000"/>
                </a:solidFill>
              </a:rPr>
              <a:t>北京大学 信息科学技术学院 软件工程研究所</a:t>
            </a:r>
            <a:endParaRPr kumimoji="1" lang="en-US" altLang="zh-CN" sz="1800" dirty="0" smtClean="0">
              <a:solidFill>
                <a:srgbClr val="000000"/>
              </a:solidFill>
            </a:endParaRPr>
          </a:p>
          <a:p>
            <a:r>
              <a:rPr kumimoji="1" lang="zh-CN" altLang="en-US" sz="1800" dirty="0">
                <a:solidFill>
                  <a:srgbClr val="000000"/>
                </a:solidFill>
              </a:rPr>
              <a:t>高可信软件技术教育部重点实验室</a:t>
            </a:r>
            <a:endParaRPr kumimoji="1" lang="en-US" altLang="zh-CN" sz="1800" dirty="0" smtClean="0">
              <a:solidFill>
                <a:srgbClr val="000000"/>
              </a:solidFill>
            </a:endParaRPr>
          </a:p>
        </p:txBody>
      </p:sp>
      <p:pic>
        <p:nvPicPr>
          <p:cNvPr id="5" name="Picture 2" descr="åäº¬å¤§å­¦ logoâçå¾çæç´¢ç»æ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0" y="48755"/>
            <a:ext cx="1236267" cy="1236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9242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647"/>
    </mc:Choice>
    <mc:Fallback xmlns="">
      <p:transition xmlns:p14="http://schemas.microsoft.com/office/powerpoint/2010/main" spd="slow" advTm="21647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归纳</a:t>
            </a:r>
            <a:r>
              <a:rPr lang="zh-CN" altLang="en-US" dirty="0" smtClean="0"/>
              <a:t>程序综合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利用神经网络辅助搜索过程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观察输入输出之间的关系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转换成机器理解的一组特征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预测程序中可能包含的语句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产生的分布会改变搜索程序选择不同语句的优先级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A3F78-F4D0-42B7-8300-BE8D968F017E}" type="slidenum">
              <a:rPr lang="zh-CN" altLang="en-US" smtClean="0"/>
              <a:t>10</a:t>
            </a:fld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1518667" y="5929915"/>
            <a:ext cx="61090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altLang="zh-CN" dirty="0">
                <a:ea typeface="Verdana" panose="020B0604030504040204" pitchFamily="34" charset="0"/>
                <a:cs typeface="Arial" panose="020B0604020202020204" pitchFamily="34" charset="0"/>
              </a:rPr>
              <a:t> </a:t>
            </a:r>
            <a:r>
              <a:rPr lang="en-US" altLang="zh-CN" dirty="0" err="1" smtClean="0">
                <a:ea typeface="Verdana" panose="020B0604030504040204" pitchFamily="34" charset="0"/>
                <a:cs typeface="Arial" panose="020B0604020202020204" pitchFamily="34" charset="0"/>
              </a:rPr>
              <a:t>Balog</a:t>
            </a:r>
            <a:r>
              <a:rPr lang="en-US" altLang="zh-CN" dirty="0" smtClean="0">
                <a:ea typeface="Verdana" panose="020B0604030504040204" pitchFamily="34" charset="0"/>
                <a:cs typeface="Arial" panose="020B0604020202020204" pitchFamily="34" charset="0"/>
              </a:rPr>
              <a:t> et al. </a:t>
            </a:r>
            <a:r>
              <a:rPr lang="en-US" altLang="zh-CN" dirty="0" err="1" smtClean="0">
                <a:solidFill>
                  <a:srgbClr val="000000"/>
                </a:solidFill>
                <a:ea typeface="Verdana" panose="020B0604030504040204" pitchFamily="34" charset="0"/>
                <a:cs typeface="Arial" panose="020B0604020202020204" pitchFamily="34" charset="0"/>
              </a:rPr>
              <a:t>DeepCoder</a:t>
            </a:r>
            <a:r>
              <a:rPr lang="en-US" altLang="zh-CN" dirty="0">
                <a:solidFill>
                  <a:srgbClr val="000000"/>
                </a:solidFill>
                <a:ea typeface="Verdana" panose="020B0604030504040204" pitchFamily="34" charset="0"/>
                <a:cs typeface="Arial" panose="020B0604020202020204" pitchFamily="34" charset="0"/>
              </a:rPr>
              <a:t>: Learning to Write </a:t>
            </a:r>
            <a:r>
              <a:rPr lang="en-US" altLang="zh-CN" dirty="0" smtClean="0">
                <a:solidFill>
                  <a:srgbClr val="000000"/>
                </a:solidFill>
                <a:ea typeface="Verdana" panose="020B0604030504040204" pitchFamily="34" charset="0"/>
                <a:cs typeface="Arial" panose="020B0604020202020204" pitchFamily="34" charset="0"/>
              </a:rPr>
              <a:t>Programs. ICLR 2017</a:t>
            </a:r>
            <a:endParaRPr lang="en-US" altLang="zh-CN" i="0" dirty="0">
              <a:solidFill>
                <a:srgbClr val="000000"/>
              </a:solidFill>
              <a:effectLst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4254" y="3210260"/>
            <a:ext cx="4337869" cy="2525867"/>
          </a:xfrm>
          <a:prstGeom prst="rect">
            <a:avLst/>
          </a:prstGeom>
        </p:spPr>
      </p:pic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>
          <a:xfrm>
            <a:off x="2764639" y="6471280"/>
            <a:ext cx="3617103" cy="324000"/>
          </a:xfrm>
        </p:spPr>
        <p:txBody>
          <a:bodyPr/>
          <a:lstStyle/>
          <a:p>
            <a:r>
              <a:rPr lang="zh-CN" altLang="en-US" smtClean="0"/>
              <a:t>基于</a:t>
            </a:r>
            <a:r>
              <a:rPr lang="zh-CN" altLang="en-US"/>
              <a:t>深度学习的程序生成与补全技术研究进展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71696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归纳</a:t>
            </a:r>
            <a:r>
              <a:rPr lang="zh-CN" altLang="en-US" dirty="0" smtClean="0"/>
              <a:t>程序综合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A3F78-F4D0-42B7-8300-BE8D968F017E}" type="slidenum">
              <a:rPr lang="zh-CN" altLang="en-US" smtClean="0"/>
              <a:t>11</a:t>
            </a:fld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881340" y="5998073"/>
            <a:ext cx="73837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altLang="zh-CN" dirty="0" smtClean="0"/>
              <a:t>Devlin</a:t>
            </a:r>
            <a:r>
              <a:rPr lang="zh-CN" altLang="en-US" dirty="0"/>
              <a:t> </a:t>
            </a:r>
            <a:r>
              <a:rPr lang="en-US" altLang="zh-CN" dirty="0" smtClean="0"/>
              <a:t>et al. </a:t>
            </a:r>
            <a:r>
              <a:rPr lang="en-US" altLang="zh-CN" dirty="0" err="1" smtClean="0">
                <a:ea typeface="Verdana" panose="020B0604030504040204" pitchFamily="34" charset="0"/>
                <a:cs typeface="Arial" panose="020B0604020202020204" pitchFamily="34" charset="0"/>
              </a:rPr>
              <a:t>RobustFill</a:t>
            </a:r>
            <a:r>
              <a:rPr lang="en-US" altLang="zh-CN" dirty="0">
                <a:ea typeface="Verdana" panose="020B0604030504040204" pitchFamily="34" charset="0"/>
                <a:cs typeface="Arial" panose="020B0604020202020204" pitchFamily="34" charset="0"/>
              </a:rPr>
              <a:t>: Neural Program Learning under Noisy </a:t>
            </a:r>
            <a:r>
              <a:rPr lang="en-US" altLang="zh-CN" dirty="0" smtClean="0">
                <a:ea typeface="Verdana" panose="020B0604030504040204" pitchFamily="34" charset="0"/>
                <a:cs typeface="Arial" panose="020B0604020202020204" pitchFamily="34" charset="0"/>
              </a:rPr>
              <a:t>I/O. ICML 2017</a:t>
            </a:r>
            <a:endParaRPr lang="en-US" altLang="zh-CN" i="0" dirty="0">
              <a:solidFill>
                <a:srgbClr val="000000"/>
              </a:solidFill>
              <a:effectLst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Picture 2" descr="input/output string for Program Synthesi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265" y="4037848"/>
            <a:ext cx="4451804" cy="1924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RobustFill for Program Synthesis"/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083" y="1351918"/>
            <a:ext cx="4594169" cy="2557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组合 10"/>
          <p:cNvGrpSpPr/>
          <p:nvPr/>
        </p:nvGrpSpPr>
        <p:grpSpPr>
          <a:xfrm>
            <a:off x="5919425" y="1167252"/>
            <a:ext cx="2148129" cy="4066981"/>
            <a:chOff x="5919425" y="1167252"/>
            <a:chExt cx="2148129" cy="4066981"/>
          </a:xfrm>
        </p:grpSpPr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919425" y="1531567"/>
              <a:ext cx="2148129" cy="3702666"/>
            </a:xfrm>
            <a:prstGeom prst="rect">
              <a:avLst/>
            </a:prstGeom>
          </p:spPr>
        </p:pic>
        <p:sp>
          <p:nvSpPr>
            <p:cNvPr id="10" name="文本框 9"/>
            <p:cNvSpPr txBox="1"/>
            <p:nvPr/>
          </p:nvSpPr>
          <p:spPr>
            <a:xfrm>
              <a:off x="5919425" y="1167252"/>
              <a:ext cx="2148129" cy="36933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 smtClean="0"/>
                <a:t>DSL</a:t>
              </a:r>
              <a:endParaRPr lang="zh-CN" altLang="en-US" dirty="0"/>
            </a:p>
          </p:txBody>
        </p:sp>
      </p:grpSp>
      <p:sp>
        <p:nvSpPr>
          <p:cNvPr id="12" name="页脚占位符 4"/>
          <p:cNvSpPr>
            <a:spLocks noGrp="1"/>
          </p:cNvSpPr>
          <p:nvPr>
            <p:ph type="ftr" sz="quarter" idx="11"/>
          </p:nvPr>
        </p:nvSpPr>
        <p:spPr>
          <a:xfrm>
            <a:off x="2764639" y="6471280"/>
            <a:ext cx="3617103" cy="324000"/>
          </a:xfrm>
        </p:spPr>
        <p:txBody>
          <a:bodyPr/>
          <a:lstStyle/>
          <a:p>
            <a:r>
              <a:rPr lang="zh-CN" altLang="en-US" smtClean="0"/>
              <a:t>基于</a:t>
            </a:r>
            <a:r>
              <a:rPr lang="zh-CN" altLang="en-US"/>
              <a:t>深度学习的程序生成与补全技术研究进展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27212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基于功能描述的程序生成 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建立自然语言与程序语言之间的联系</a:t>
            </a:r>
            <a:endParaRPr kumimoji="1" lang="en-US" altLang="zh-CN" dirty="0" smtClean="0"/>
          </a:p>
          <a:p>
            <a:r>
              <a:rPr kumimoji="1" lang="zh-CN" altLang="en-US" dirty="0" smtClean="0"/>
              <a:t>翻译的思想？</a:t>
            </a:r>
            <a:endParaRPr kumimoji="1" lang="en-US" altLang="zh-CN" dirty="0" smtClean="0"/>
          </a:p>
          <a:p>
            <a:pPr lvl="1"/>
            <a:endParaRPr kumimoji="1" lang="en-US" altLang="zh-CN" dirty="0" smtClean="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A3F78-F4D0-42B7-8300-BE8D968F017E}" type="slidenum">
              <a:rPr lang="zh-CN" altLang="en-US" smtClean="0"/>
              <a:t>12</a:t>
            </a:fld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448297" y="2537347"/>
            <a:ext cx="41248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if the store is open tomorrow</a:t>
            </a:r>
            <a:endParaRPr kumimoji="1" lang="zh-CN" altLang="en-US" sz="2400" dirty="0"/>
          </a:p>
        </p:txBody>
      </p:sp>
      <p:sp>
        <p:nvSpPr>
          <p:cNvPr id="7" name="文本框 6"/>
          <p:cNvSpPr txBox="1"/>
          <p:nvPr/>
        </p:nvSpPr>
        <p:spPr>
          <a:xfrm>
            <a:off x="1192163" y="3287185"/>
            <a:ext cx="2637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明天</a:t>
            </a:r>
            <a:r>
              <a:rPr lang="zh-CN" altLang="en-US" sz="2400" smtClean="0"/>
              <a:t>商店是否开门</a:t>
            </a:r>
            <a:endParaRPr kumimoji="1" lang="zh-CN" altLang="en-US" sz="2400" dirty="0"/>
          </a:p>
        </p:txBody>
      </p:sp>
      <p:sp>
        <p:nvSpPr>
          <p:cNvPr id="8" name="文本框 7"/>
          <p:cNvSpPr txBox="1"/>
          <p:nvPr/>
        </p:nvSpPr>
        <p:spPr>
          <a:xfrm>
            <a:off x="5353158" y="2532403"/>
            <a:ext cx="25649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if x is divisible by </a:t>
            </a:r>
            <a:r>
              <a:rPr lang="en-US" altLang="zh-CN" sz="2400" dirty="0" smtClean="0"/>
              <a:t>5</a:t>
            </a:r>
            <a:endParaRPr kumimoji="1" lang="zh-CN" altLang="en-US" sz="2400" dirty="0"/>
          </a:p>
        </p:txBody>
      </p:sp>
      <p:sp>
        <p:nvSpPr>
          <p:cNvPr id="9" name="文本框 8"/>
          <p:cNvSpPr txBox="1"/>
          <p:nvPr/>
        </p:nvSpPr>
        <p:spPr>
          <a:xfrm>
            <a:off x="5414522" y="3287185"/>
            <a:ext cx="24422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altLang="zh-CN" sz="2400" dirty="0" err="1"/>
              <a:t>if</a:t>
            </a:r>
            <a:r>
              <a:rPr lang="mr-IN" altLang="zh-CN" sz="2400" dirty="0"/>
              <a:t> </a:t>
            </a:r>
            <a:r>
              <a:rPr lang="mr-IN" altLang="zh-CN" sz="2400" dirty="0" err="1"/>
              <a:t>x</a:t>
            </a:r>
            <a:r>
              <a:rPr lang="mr-IN" altLang="zh-CN" sz="2400" dirty="0"/>
              <a:t> % 5 == 0:</a:t>
            </a:r>
            <a:endParaRPr kumimoji="1" lang="zh-CN" altLang="en-US" sz="2400" dirty="0"/>
          </a:p>
        </p:txBody>
      </p:sp>
      <p:cxnSp>
        <p:nvCxnSpPr>
          <p:cNvPr id="11" name="直线箭头连接符 10"/>
          <p:cNvCxnSpPr>
            <a:stCxn id="6" idx="2"/>
            <a:endCxn id="7" idx="0"/>
          </p:cNvCxnSpPr>
          <p:nvPr/>
        </p:nvCxnSpPr>
        <p:spPr>
          <a:xfrm flipH="1">
            <a:off x="2510743" y="2999012"/>
            <a:ext cx="1" cy="2881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线箭头连接符 15"/>
          <p:cNvCxnSpPr>
            <a:stCxn id="8" idx="2"/>
            <a:endCxn id="9" idx="0"/>
          </p:cNvCxnSpPr>
          <p:nvPr/>
        </p:nvCxnSpPr>
        <p:spPr>
          <a:xfrm>
            <a:off x="6635636" y="2994068"/>
            <a:ext cx="0" cy="2931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2270234" y="219140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smtClean="0">
                <a:latin typeface="Microsoft YaHei" charset="-122"/>
                <a:ea typeface="Microsoft YaHei" charset="-122"/>
                <a:cs typeface="Microsoft YaHei" charset="-122"/>
              </a:rPr>
              <a:t>翻译</a:t>
            </a:r>
            <a:endParaRPr kumimoji="1" lang="zh-CN" altLang="en-US" b="1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6312470" y="218556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smtClean="0">
                <a:latin typeface="Microsoft YaHei" charset="-122"/>
                <a:ea typeface="Microsoft YaHei" charset="-122"/>
                <a:cs typeface="Microsoft YaHei" charset="-122"/>
              </a:rPr>
              <a:t>代码生成</a:t>
            </a:r>
            <a:endParaRPr kumimoji="1" lang="zh-CN" altLang="en-US" b="1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5" name="横卷形 24"/>
          <p:cNvSpPr/>
          <p:nvPr/>
        </p:nvSpPr>
        <p:spPr>
          <a:xfrm>
            <a:off x="2270234" y="4259421"/>
            <a:ext cx="3610305" cy="1529255"/>
          </a:xfrm>
          <a:prstGeom prst="horizontalScroll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charset="0"/>
              <a:buChar char="•"/>
            </a:pPr>
            <a:r>
              <a:rPr lang="zh-CN" altLang="en-US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目标代码具有强语法性</a:t>
            </a:r>
            <a:endParaRPr lang="en-US" altLang="zh-CN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85750" indent="-285750">
              <a:buFont typeface="Arial" charset="0"/>
              <a:buChar char="•"/>
            </a:pPr>
            <a:r>
              <a:rPr lang="zh-CN" altLang="en-US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目标代码语义精确</a:t>
            </a:r>
            <a:endParaRPr lang="en-US" altLang="zh-CN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85750" indent="-285750">
              <a:buFont typeface="Arial" charset="0"/>
              <a:buChar char="•"/>
            </a:pPr>
            <a:r>
              <a:rPr kumimoji="1" lang="zh-CN" altLang="en-US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会有部分词的复制</a:t>
            </a:r>
            <a:r>
              <a:rPr kumimoji="1" lang="zh-CN" altLang="en-US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情况</a:t>
            </a:r>
            <a:endParaRPr kumimoji="1" lang="zh-CN" altLang="en-US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7" name="页脚占位符 4"/>
          <p:cNvSpPr>
            <a:spLocks noGrp="1"/>
          </p:cNvSpPr>
          <p:nvPr>
            <p:ph type="ftr" sz="quarter" idx="11"/>
          </p:nvPr>
        </p:nvSpPr>
        <p:spPr>
          <a:xfrm>
            <a:off x="2764639" y="6471280"/>
            <a:ext cx="3617103" cy="324000"/>
          </a:xfrm>
        </p:spPr>
        <p:txBody>
          <a:bodyPr/>
          <a:lstStyle/>
          <a:p>
            <a:r>
              <a:rPr lang="zh-CN" altLang="en-US" smtClean="0"/>
              <a:t>基于</a:t>
            </a:r>
            <a:r>
              <a:rPr lang="zh-CN" altLang="en-US"/>
              <a:t>深度学习的程序生成与补全技术研究进展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1537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基于功能描述的程序生成 </a:t>
            </a:r>
            <a:endParaRPr kumimoji="1" lang="zh-CN" altLang="en-US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A3F78-F4D0-42B7-8300-BE8D968F017E}" type="slidenum">
              <a:rPr lang="zh-CN" altLang="en-US" smtClean="0"/>
              <a:t>13</a:t>
            </a:fld>
            <a:endParaRPr lang="zh-CN" altLang="en-US"/>
          </a:p>
        </p:txBody>
      </p:sp>
      <p:sp>
        <p:nvSpPr>
          <p:cNvPr id="9" name="内容占位符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序列到序列的翻译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生成</a:t>
            </a:r>
            <a:r>
              <a:rPr kumimoji="1" lang="en-US" altLang="zh-CN" dirty="0" smtClean="0"/>
              <a:t>API</a:t>
            </a:r>
            <a:r>
              <a:rPr kumimoji="1" lang="zh-CN" altLang="en-US" dirty="0" smtClean="0"/>
              <a:t> 序列</a:t>
            </a:r>
            <a:endParaRPr kumimoji="1" lang="zh-CN" altLang="en-US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5418" y="1321509"/>
            <a:ext cx="5487495" cy="2715209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2725344" y="5929915"/>
            <a:ext cx="36956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err="1" smtClean="0"/>
              <a:t>Gu</a:t>
            </a:r>
            <a:r>
              <a:rPr lang="zh-CN" altLang="en-US" dirty="0" smtClean="0"/>
              <a:t> </a:t>
            </a:r>
            <a:r>
              <a:rPr lang="en-US" altLang="zh-CN" dirty="0" smtClean="0"/>
              <a:t>et</a:t>
            </a:r>
            <a:r>
              <a:rPr lang="zh-CN" altLang="en-US" dirty="0" smtClean="0"/>
              <a:t> </a:t>
            </a:r>
            <a:r>
              <a:rPr lang="en-US" altLang="zh-CN" dirty="0" smtClean="0"/>
              <a:t>al.</a:t>
            </a:r>
            <a:r>
              <a:rPr lang="zh-CN" altLang="en-US" dirty="0" smtClean="0"/>
              <a:t> Deep </a:t>
            </a:r>
            <a:r>
              <a:rPr lang="zh-CN" altLang="en-US" dirty="0"/>
              <a:t>API </a:t>
            </a:r>
            <a:r>
              <a:rPr lang="zh-CN" altLang="en-US" dirty="0" smtClean="0"/>
              <a:t>Learning</a:t>
            </a:r>
            <a:r>
              <a:rPr lang="en-US" altLang="zh-CN" dirty="0" smtClean="0"/>
              <a:t>.</a:t>
            </a:r>
            <a:r>
              <a:rPr lang="zh-CN" altLang="en-US" dirty="0" smtClean="0"/>
              <a:t> </a:t>
            </a:r>
            <a:r>
              <a:rPr lang="en-US" altLang="zh-CN" dirty="0" smtClean="0"/>
              <a:t>FSE</a:t>
            </a:r>
            <a:r>
              <a:rPr lang="zh-CN" altLang="en-US" dirty="0" smtClean="0"/>
              <a:t> </a:t>
            </a:r>
            <a:r>
              <a:rPr lang="en-US" altLang="zh-CN" dirty="0" smtClean="0"/>
              <a:t>2016</a:t>
            </a:r>
            <a:endParaRPr lang="zh-CN" altLang="en-US" dirty="0"/>
          </a:p>
        </p:txBody>
      </p:sp>
      <p:sp>
        <p:nvSpPr>
          <p:cNvPr id="12" name="TextBox 3"/>
          <p:cNvSpPr txBox="1"/>
          <p:nvPr/>
        </p:nvSpPr>
        <p:spPr>
          <a:xfrm>
            <a:off x="168441" y="4520932"/>
            <a:ext cx="28469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 smtClean="0">
                <a:solidFill>
                  <a:prstClr val="black"/>
                </a:solidFill>
              </a:rPr>
              <a:t>“how </a:t>
            </a:r>
            <a:r>
              <a:rPr lang="en-US" sz="2000" i="1" dirty="0">
                <a:solidFill>
                  <a:prstClr val="black"/>
                </a:solidFill>
              </a:rPr>
              <a:t>to parse XML </a:t>
            </a:r>
            <a:r>
              <a:rPr lang="en-US" sz="2000" i="1" dirty="0" smtClean="0">
                <a:solidFill>
                  <a:prstClr val="black"/>
                </a:solidFill>
              </a:rPr>
              <a:t>files”</a:t>
            </a:r>
            <a:endParaRPr lang="en-US" sz="2000" i="1" dirty="0">
              <a:solidFill>
                <a:prstClr val="black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893642" y="4320997"/>
            <a:ext cx="53866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err="1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DocumentBuilderFactory:newInstance</a:t>
            </a:r>
            <a:r>
              <a:rPr lang="en-US" i="1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i="1" dirty="0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i="1" dirty="0" err="1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DocumentBuilderFactory:newDocumentBuilder</a:t>
            </a:r>
            <a:r>
              <a:rPr lang="en-US" i="1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i="1" dirty="0" err="1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DocumentBuilder:parse</a:t>
            </a:r>
            <a:endParaRPr lang="en-US" i="1" dirty="0">
              <a:solidFill>
                <a:prstClr val="black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4" name="Right Arrow 17"/>
          <p:cNvSpPr/>
          <p:nvPr/>
        </p:nvSpPr>
        <p:spPr>
          <a:xfrm>
            <a:off x="2903033" y="4585141"/>
            <a:ext cx="1014983" cy="288530"/>
          </a:xfrm>
          <a:prstGeom prst="rightArrow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2764639" y="6471280"/>
            <a:ext cx="3617103" cy="324000"/>
          </a:xfrm>
        </p:spPr>
        <p:txBody>
          <a:bodyPr/>
          <a:lstStyle/>
          <a:p>
            <a:r>
              <a:rPr lang="zh-CN" altLang="en-US" smtClean="0"/>
              <a:t>基于</a:t>
            </a:r>
            <a:r>
              <a:rPr lang="zh-CN" altLang="en-US"/>
              <a:t>深度学习的程序生成与补全技术研究进展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54620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108"/>
    </mc:Choice>
    <mc:Fallback xmlns="">
      <p:transition xmlns:p14="http://schemas.microsoft.com/office/powerpoint/2010/main" spd="slow" advTm="61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基于功能描述的程序生成 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0" dirty="0"/>
              <a:t>Character-based Generation + Copying</a:t>
            </a:r>
            <a:endParaRPr kumimoji="1" lang="zh-CN" altLang="en-US" dirty="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A3F78-F4D0-42B7-8300-BE8D968F017E}" type="slidenum">
              <a:rPr lang="zh-CN" altLang="en-US" smtClean="0"/>
              <a:t>14</a:t>
            </a:fld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126851" y="5814752"/>
            <a:ext cx="6543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Ling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et</a:t>
            </a:r>
            <a:r>
              <a:rPr lang="zh-CN" altLang="en-US" dirty="0" smtClean="0"/>
              <a:t> </a:t>
            </a:r>
            <a:r>
              <a:rPr lang="en-US" altLang="zh-CN" dirty="0" smtClean="0"/>
              <a:t>al.</a:t>
            </a:r>
            <a:r>
              <a:rPr lang="zh-CN" altLang="en-US" dirty="0" smtClean="0"/>
              <a:t> </a:t>
            </a:r>
            <a:r>
              <a:rPr lang="en-US" altLang="zh-CN" dirty="0" smtClean="0"/>
              <a:t>Latent </a:t>
            </a:r>
            <a:r>
              <a:rPr lang="en-US" altLang="zh-CN" dirty="0"/>
              <a:t>Predictor Networks for Code </a:t>
            </a:r>
            <a:r>
              <a:rPr lang="en-US" altLang="zh-CN" dirty="0" smtClean="0"/>
              <a:t>Generation.</a:t>
            </a:r>
            <a:r>
              <a:rPr lang="zh-CN" altLang="en-US" dirty="0" smtClean="0"/>
              <a:t> </a:t>
            </a:r>
            <a:r>
              <a:rPr lang="en-US" altLang="zh-CN" dirty="0" smtClean="0"/>
              <a:t>ACL</a:t>
            </a:r>
            <a:r>
              <a:rPr lang="zh-CN" altLang="en-US" dirty="0" smtClean="0"/>
              <a:t> </a:t>
            </a:r>
            <a:r>
              <a:rPr lang="en-US" altLang="zh-CN" dirty="0" smtClean="0"/>
              <a:t>2016</a:t>
            </a:r>
            <a:endParaRPr kumimoji="1"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624" y="2041001"/>
            <a:ext cx="1746474" cy="270851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0515" y="3395258"/>
            <a:ext cx="4754458" cy="162809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2970515" y="2110980"/>
            <a:ext cx="535518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&lt;name&gt; Divine Favor &lt;/name&gt; &lt;cost&gt; 3 &lt;/cost&gt; &lt;</a:t>
            </a:r>
            <a:r>
              <a:rPr lang="en-US" altLang="zh-CN" dirty="0" err="1"/>
              <a:t>desc</a:t>
            </a:r>
            <a:r>
              <a:rPr lang="en-US" altLang="zh-CN" dirty="0"/>
              <a:t>&gt;</a:t>
            </a:r>
          </a:p>
          <a:p>
            <a:r>
              <a:rPr lang="en-US" altLang="zh-CN" dirty="0"/>
              <a:t>Draw cards until you have as many in hand as your</a:t>
            </a:r>
          </a:p>
          <a:p>
            <a:r>
              <a:rPr lang="en-US" altLang="zh-CN" dirty="0"/>
              <a:t>opponent &lt;/</a:t>
            </a:r>
            <a:r>
              <a:rPr lang="en-US" altLang="zh-CN" dirty="0" err="1"/>
              <a:t>desc</a:t>
            </a:r>
            <a:r>
              <a:rPr lang="en-US" altLang="zh-CN" dirty="0"/>
              <a:t>&gt;</a:t>
            </a:r>
            <a:endParaRPr kumimoji="1" lang="zh-CN" altLang="en-US" dirty="0"/>
          </a:p>
        </p:txBody>
      </p:sp>
      <p:sp>
        <p:nvSpPr>
          <p:cNvPr id="12" name="椭圆 11"/>
          <p:cNvSpPr/>
          <p:nvPr/>
        </p:nvSpPr>
        <p:spPr>
          <a:xfrm>
            <a:off x="3373821" y="3279228"/>
            <a:ext cx="1024759" cy="38901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7300940" y="4360506"/>
            <a:ext cx="424033" cy="38901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5843216" y="4364601"/>
            <a:ext cx="390217" cy="38901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5561131" y="3615187"/>
            <a:ext cx="282085" cy="38846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3744311" y="4789614"/>
            <a:ext cx="654269" cy="25942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页脚占位符 4"/>
          <p:cNvSpPr>
            <a:spLocks noGrp="1"/>
          </p:cNvSpPr>
          <p:nvPr>
            <p:ph type="ftr" sz="quarter" idx="11"/>
          </p:nvPr>
        </p:nvSpPr>
        <p:spPr>
          <a:xfrm>
            <a:off x="2764639" y="6471280"/>
            <a:ext cx="3617103" cy="324000"/>
          </a:xfrm>
        </p:spPr>
        <p:txBody>
          <a:bodyPr/>
          <a:lstStyle/>
          <a:p>
            <a:r>
              <a:rPr lang="zh-CN" altLang="en-US" smtClean="0"/>
              <a:t>基于</a:t>
            </a:r>
            <a:r>
              <a:rPr lang="zh-CN" altLang="en-US"/>
              <a:t>深度学习的程序生成与补全技术研究进展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54273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基于功能描述的程序生成 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加入句法</a:t>
            </a:r>
            <a:endParaRPr kumimoji="1" lang="zh-CN" altLang="en-US" dirty="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A3F78-F4D0-42B7-8300-BE8D968F017E}" type="slidenum">
              <a:rPr lang="zh-CN" altLang="en-US" smtClean="0"/>
              <a:t>15</a:t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48" y="1957677"/>
            <a:ext cx="4047970" cy="3421119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932994" y="5831266"/>
            <a:ext cx="7280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Dong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Lapata</a:t>
            </a:r>
            <a:r>
              <a:rPr lang="en-US" altLang="zh-CN" dirty="0" smtClean="0"/>
              <a:t>.</a:t>
            </a:r>
            <a:r>
              <a:rPr lang="zh-CN" altLang="en-US" dirty="0" smtClean="0"/>
              <a:t> </a:t>
            </a:r>
            <a:r>
              <a:rPr lang="en-US" altLang="zh-CN" dirty="0"/>
              <a:t>Language to Logical Form with Neural Attention.</a:t>
            </a:r>
            <a:r>
              <a:rPr lang="zh-CN" altLang="en-US" dirty="0" smtClean="0"/>
              <a:t> </a:t>
            </a:r>
            <a:r>
              <a:rPr lang="en-US" altLang="zh-CN" dirty="0" smtClean="0"/>
              <a:t>ACL</a:t>
            </a:r>
            <a:r>
              <a:rPr lang="zh-CN" altLang="en-US" dirty="0" smtClean="0"/>
              <a:t> </a:t>
            </a:r>
            <a:r>
              <a:rPr lang="en-US" altLang="zh-CN" dirty="0" smtClean="0"/>
              <a:t>2016</a:t>
            </a:r>
            <a:endParaRPr kumimoji="1"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0062" y="1401973"/>
            <a:ext cx="1431811" cy="1893020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5890892" y="1534382"/>
            <a:ext cx="3249632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b="1">
                <a:latin typeface=""/>
              </a:rPr>
              <a:t>Intent </a:t>
            </a:r>
            <a:endParaRPr lang="en-US" altLang="zh-CN" sz="1200" b="1" smtClean="0">
              <a:latin typeface=""/>
            </a:endParaRPr>
          </a:p>
          <a:p>
            <a:r>
              <a:rPr lang="en-US" altLang="zh-CN" sz="1200" i="1" dirty="0" err="1" smtClean="0">
                <a:latin typeface=""/>
              </a:rPr>
              <a:t>Autosave</a:t>
            </a:r>
            <a:r>
              <a:rPr lang="en-US" altLang="zh-CN" sz="1200" i="1" dirty="0" smtClean="0">
                <a:latin typeface=""/>
              </a:rPr>
              <a:t> </a:t>
            </a:r>
            <a:r>
              <a:rPr lang="en-US" altLang="zh-CN" sz="1200" i="1" dirty="0">
                <a:latin typeface=""/>
              </a:rPr>
              <a:t>your Instagram photos </a:t>
            </a:r>
            <a:r>
              <a:rPr lang="en-US" altLang="zh-CN" sz="1200" i="1" dirty="0" smtClean="0">
                <a:latin typeface=""/>
              </a:rPr>
              <a:t>to</a:t>
            </a:r>
            <a:r>
              <a:rPr lang="zh-CN" altLang="en-US" sz="1200" i="1" dirty="0" smtClean="0">
                <a:latin typeface=""/>
              </a:rPr>
              <a:t> </a:t>
            </a:r>
            <a:r>
              <a:rPr lang="en-US" altLang="zh-CN" sz="1200" i="1" dirty="0" smtClean="0">
                <a:latin typeface=""/>
              </a:rPr>
              <a:t>Dropbox</a:t>
            </a:r>
            <a:endParaRPr lang="en-US" altLang="zh-CN" sz="1200" i="1" dirty="0">
              <a:latin typeface=""/>
            </a:endParaRPr>
          </a:p>
          <a:p>
            <a:r>
              <a:rPr lang="en-US" altLang="zh-CN" sz="1200" b="1" dirty="0">
                <a:latin typeface=""/>
              </a:rPr>
              <a:t>Target </a:t>
            </a:r>
            <a:endParaRPr lang="en-US" altLang="zh-CN" sz="1200" b="1" dirty="0" smtClean="0">
              <a:latin typeface=""/>
            </a:endParaRPr>
          </a:p>
          <a:p>
            <a:r>
              <a:rPr lang="en-US" altLang="zh-CN" sz="1200" dirty="0" smtClean="0">
                <a:latin typeface=""/>
              </a:rPr>
              <a:t>IF</a:t>
            </a:r>
            <a:endParaRPr lang="en-US" altLang="zh-CN" sz="1200" dirty="0">
              <a:latin typeface=""/>
            </a:endParaRPr>
          </a:p>
          <a:p>
            <a:r>
              <a:rPr lang="en-US" altLang="zh-CN" sz="1200" dirty="0" err="1" smtClean="0">
                <a:latin typeface=""/>
              </a:rPr>
              <a:t>Instagram.AnyNewPhotoByYou</a:t>
            </a:r>
            <a:endParaRPr lang="en-US" altLang="zh-CN" sz="1200" dirty="0" smtClean="0">
              <a:latin typeface=""/>
            </a:endParaRPr>
          </a:p>
          <a:p>
            <a:r>
              <a:rPr lang="en-US" altLang="zh-CN" sz="1200" dirty="0" smtClean="0">
                <a:latin typeface=""/>
              </a:rPr>
              <a:t>THEN</a:t>
            </a:r>
          </a:p>
          <a:p>
            <a:r>
              <a:rPr lang="en-US" altLang="zh-CN" sz="1200" dirty="0" err="1" smtClean="0">
                <a:latin typeface=""/>
              </a:rPr>
              <a:t>Dropbox.AddFileFromURL</a:t>
            </a:r>
            <a:endParaRPr lang="zh-CN" altLang="en-US" sz="1200" dirty="0"/>
          </a:p>
        </p:txBody>
      </p:sp>
      <p:sp>
        <p:nvSpPr>
          <p:cNvPr id="10" name="文本框 9"/>
          <p:cNvSpPr txBox="1"/>
          <p:nvPr/>
        </p:nvSpPr>
        <p:spPr>
          <a:xfrm>
            <a:off x="4762071" y="1045274"/>
            <a:ext cx="698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smtClean="0"/>
              <a:t>IFTTT</a:t>
            </a:r>
            <a:endParaRPr kumimoji="1" lang="zh-CN" altLang="en-US" b="1" dirty="0"/>
          </a:p>
        </p:txBody>
      </p:sp>
      <p:sp>
        <p:nvSpPr>
          <p:cNvPr id="11" name="文本框 10"/>
          <p:cNvSpPr txBox="1"/>
          <p:nvPr/>
        </p:nvSpPr>
        <p:spPr>
          <a:xfrm>
            <a:off x="4416553" y="3777055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 smtClean="0">
                <a:latin typeface="Microsoft YaHei" charset="-122"/>
                <a:ea typeface="Microsoft YaHei" charset="-122"/>
                <a:cs typeface="Microsoft YaHei" charset="-122"/>
              </a:rPr>
              <a:t>数据库查询</a:t>
            </a:r>
            <a:endParaRPr kumimoji="1" lang="zh-CN" altLang="en-US" b="1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287874" y="4183358"/>
            <a:ext cx="477618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i="1" dirty="0">
                <a:latin typeface=""/>
              </a:rPr>
              <a:t>what </a:t>
            </a:r>
            <a:r>
              <a:rPr lang="en-US" altLang="zh-CN" sz="1600" i="1" dirty="0" err="1">
                <a:latin typeface=""/>
              </a:rPr>
              <a:t>microsoft</a:t>
            </a:r>
            <a:r>
              <a:rPr lang="en-US" altLang="zh-CN" sz="1600" i="1" dirty="0">
                <a:latin typeface=""/>
              </a:rPr>
              <a:t> jobs do not require a </a:t>
            </a:r>
            <a:r>
              <a:rPr lang="en-US" altLang="zh-CN" sz="1600" i="1" dirty="0" err="1">
                <a:latin typeface=""/>
              </a:rPr>
              <a:t>bscs</a:t>
            </a:r>
            <a:r>
              <a:rPr lang="en-US" altLang="zh-CN" sz="1600" i="1" dirty="0">
                <a:latin typeface=""/>
              </a:rPr>
              <a:t>?</a:t>
            </a:r>
          </a:p>
          <a:p>
            <a:r>
              <a:rPr lang="en-US" altLang="zh-CN" sz="1600" b="1" dirty="0">
                <a:latin typeface=""/>
              </a:rPr>
              <a:t>answer(company(J,’</a:t>
            </a:r>
            <a:r>
              <a:rPr lang="en-US" altLang="zh-CN" sz="1600" b="1" dirty="0" err="1">
                <a:latin typeface=""/>
              </a:rPr>
              <a:t>microsoft</a:t>
            </a:r>
            <a:r>
              <a:rPr lang="en-US" altLang="zh-CN" sz="1600" b="1" dirty="0">
                <a:latin typeface=""/>
              </a:rPr>
              <a:t>’),job(J),not((</a:t>
            </a:r>
            <a:r>
              <a:rPr lang="en-US" altLang="zh-CN" sz="1600" b="1" dirty="0" err="1">
                <a:latin typeface=""/>
              </a:rPr>
              <a:t>req</a:t>
            </a:r>
            <a:r>
              <a:rPr lang="en-US" altLang="zh-CN" sz="1600" b="1" dirty="0">
                <a:latin typeface=""/>
              </a:rPr>
              <a:t> </a:t>
            </a:r>
            <a:r>
              <a:rPr lang="en-US" altLang="zh-CN" sz="1600" b="1" dirty="0" err="1">
                <a:latin typeface=""/>
              </a:rPr>
              <a:t>deg</a:t>
            </a:r>
            <a:r>
              <a:rPr lang="en-US" altLang="zh-CN" sz="1600" b="1" dirty="0">
                <a:latin typeface=""/>
              </a:rPr>
              <a:t>(J,’</a:t>
            </a:r>
            <a:r>
              <a:rPr lang="en-US" altLang="zh-CN" sz="1600" b="1" dirty="0" err="1">
                <a:latin typeface=""/>
              </a:rPr>
              <a:t>bscs</a:t>
            </a:r>
            <a:r>
              <a:rPr lang="en-US" altLang="zh-CN" sz="1600" b="1" dirty="0">
                <a:latin typeface=""/>
              </a:rPr>
              <a:t>’))))</a:t>
            </a:r>
            <a:endParaRPr lang="zh-CN" altLang="en-US" sz="1600" b="1" dirty="0"/>
          </a:p>
        </p:txBody>
      </p:sp>
      <p:sp>
        <p:nvSpPr>
          <p:cNvPr id="13" name="页脚占位符 4"/>
          <p:cNvSpPr>
            <a:spLocks noGrp="1"/>
          </p:cNvSpPr>
          <p:nvPr>
            <p:ph type="ftr" sz="quarter" idx="11"/>
          </p:nvPr>
        </p:nvSpPr>
        <p:spPr>
          <a:xfrm>
            <a:off x="2764639" y="6471280"/>
            <a:ext cx="3617103" cy="324000"/>
          </a:xfrm>
        </p:spPr>
        <p:txBody>
          <a:bodyPr/>
          <a:lstStyle/>
          <a:p>
            <a:r>
              <a:rPr lang="zh-CN" altLang="en-US" smtClean="0"/>
              <a:t>基于</a:t>
            </a:r>
            <a:r>
              <a:rPr lang="zh-CN" altLang="en-US"/>
              <a:t>深度学习的程序生成与补全技术研究进展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2081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代码补全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0" dirty="0"/>
              <a:t>帮助程序员预测下一个</a:t>
            </a:r>
            <a:r>
              <a:rPr lang="en-US" altLang="zh-CN" b="0" dirty="0"/>
              <a:t>Token</a:t>
            </a:r>
            <a:r>
              <a:rPr lang="zh-CN" altLang="en-US" b="0" dirty="0"/>
              <a:t>，通常为</a:t>
            </a:r>
            <a:r>
              <a:rPr lang="en-US" altLang="zh-CN" b="0" dirty="0"/>
              <a:t>API</a:t>
            </a:r>
            <a:r>
              <a:rPr lang="zh-CN" altLang="en-US" b="0" dirty="0"/>
              <a:t>调用、方法名、变量名、关键字等</a:t>
            </a:r>
          </a:p>
          <a:p>
            <a:r>
              <a:rPr kumimoji="1" lang="zh-CN" altLang="en-US" b="0" dirty="0" smtClean="0"/>
              <a:t>传统方法</a:t>
            </a:r>
            <a:endParaRPr kumimoji="1" lang="en-US" altLang="zh-CN" b="0" dirty="0" smtClean="0"/>
          </a:p>
          <a:p>
            <a:pPr lvl="1"/>
            <a:r>
              <a:rPr kumimoji="1" lang="zh-CN" altLang="mr-IN" b="0" dirty="0" smtClean="0"/>
              <a:t>利用</a:t>
            </a:r>
            <a:r>
              <a:rPr kumimoji="1" lang="zh-CN" altLang="mr-IN" b="0" dirty="0"/>
              <a:t>静态类型</a:t>
            </a:r>
            <a:r>
              <a:rPr kumimoji="1" lang="zh-CN" altLang="mr-IN" b="0" dirty="0" smtClean="0"/>
              <a:t>信息：</a:t>
            </a:r>
            <a:r>
              <a:rPr kumimoji="1" lang="mr-IN" altLang="zh-CN" b="0" dirty="0" err="1"/>
              <a:t>Eclipse</a:t>
            </a:r>
            <a:r>
              <a:rPr kumimoji="1" lang="zh-CN" altLang="mr-IN" b="0" dirty="0"/>
              <a:t>、</a:t>
            </a:r>
            <a:r>
              <a:rPr kumimoji="1" lang="mr-IN" altLang="zh-CN" b="0" dirty="0"/>
              <a:t>BCC[Huo10</a:t>
            </a:r>
            <a:r>
              <a:rPr kumimoji="1" lang="mr-IN" altLang="zh-CN" b="0" dirty="0" smtClean="0"/>
              <a:t>]</a:t>
            </a:r>
            <a:endParaRPr kumimoji="1" lang="en-US" altLang="zh-CN" b="0" dirty="0" smtClean="0"/>
          </a:p>
          <a:p>
            <a:pPr lvl="2"/>
            <a:r>
              <a:rPr kumimoji="1" lang="zh-CN" altLang="mr-IN" b="0" dirty="0" smtClean="0"/>
              <a:t>很少</a:t>
            </a:r>
            <a:r>
              <a:rPr kumimoji="1" lang="zh-CN" altLang="mr-IN" b="0" dirty="0"/>
              <a:t>考虑代码前文语义信息       </a:t>
            </a:r>
            <a:endParaRPr kumimoji="1" lang="en-US" altLang="zh-CN" b="0" dirty="0" smtClean="0"/>
          </a:p>
          <a:p>
            <a:pPr lvl="1"/>
            <a:r>
              <a:rPr kumimoji="1" lang="zh-CN" altLang="mr-IN" b="0" dirty="0" smtClean="0"/>
              <a:t>利用</a:t>
            </a:r>
            <a:r>
              <a:rPr kumimoji="1" lang="zh-CN" altLang="mr-IN" b="0" dirty="0"/>
              <a:t>代码样例和前文语义来补全：</a:t>
            </a:r>
            <a:r>
              <a:rPr kumimoji="1" lang="mr-IN" altLang="zh-CN" b="0" dirty="0" err="1"/>
              <a:t>k</a:t>
            </a:r>
            <a:r>
              <a:rPr kumimoji="1" lang="mr-IN" altLang="zh-CN" b="0" dirty="0"/>
              <a:t>-NN[Bruch09</a:t>
            </a:r>
            <a:r>
              <a:rPr kumimoji="1" lang="mr-IN" altLang="zh-CN" b="0" dirty="0" smtClean="0"/>
              <a:t>]</a:t>
            </a:r>
            <a:endParaRPr kumimoji="1" lang="en-US" altLang="zh-CN" b="0" dirty="0" smtClean="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A3F78-F4D0-42B7-8300-BE8D968F017E}" type="slidenum">
              <a:rPr lang="zh-CN" altLang="en-US" smtClean="0"/>
              <a:t>16</a:t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6655" y="3797905"/>
            <a:ext cx="5558802" cy="2182027"/>
          </a:xfrm>
          <a:prstGeom prst="rect">
            <a:avLst/>
          </a:prstGeom>
        </p:spPr>
      </p:pic>
      <p:sp>
        <p:nvSpPr>
          <p:cNvPr id="7" name="页脚占位符 4"/>
          <p:cNvSpPr>
            <a:spLocks noGrp="1"/>
          </p:cNvSpPr>
          <p:nvPr>
            <p:ph type="ftr" sz="quarter" idx="11"/>
          </p:nvPr>
        </p:nvSpPr>
        <p:spPr>
          <a:xfrm>
            <a:off x="2764639" y="6471280"/>
            <a:ext cx="3617103" cy="324000"/>
          </a:xfrm>
        </p:spPr>
        <p:txBody>
          <a:bodyPr/>
          <a:lstStyle/>
          <a:p>
            <a:r>
              <a:rPr lang="zh-CN" altLang="en-US" smtClean="0"/>
              <a:t>基于</a:t>
            </a:r>
            <a:r>
              <a:rPr lang="zh-CN" altLang="en-US"/>
              <a:t>深度学习的程序生成与补全技术研究进展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0592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代码补全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基于学习的方法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程序具有自然性 </a:t>
            </a:r>
            <a:r>
              <a:rPr kumimoji="1" lang="en-US" altLang="zh-CN" dirty="0" smtClean="0"/>
              <a:t>[</a:t>
            </a:r>
            <a:r>
              <a:rPr kumimoji="1" lang="en-US" altLang="zh-CN" dirty="0" err="1" smtClean="0"/>
              <a:t>Hindle</a:t>
            </a:r>
            <a:r>
              <a:rPr kumimoji="1" lang="zh-CN" altLang="en-US" dirty="0" smtClean="0"/>
              <a:t>等人</a:t>
            </a:r>
            <a:r>
              <a:rPr kumimoji="1" lang="en-US" altLang="zh-CN" dirty="0" smtClean="0"/>
              <a:t>]</a:t>
            </a:r>
          </a:p>
          <a:p>
            <a:pPr lvl="1"/>
            <a:r>
              <a:rPr kumimoji="1" lang="zh-CN" altLang="en-US" dirty="0" smtClean="0"/>
              <a:t>利用语言模型学习程序的概率分布</a:t>
            </a:r>
            <a:endParaRPr kumimoji="1" lang="zh-CN" altLang="en-US" dirty="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A3F78-F4D0-42B7-8300-BE8D968F017E}" type="slidenum">
              <a:rPr lang="zh-CN" altLang="en-US" smtClean="0"/>
              <a:t>17</a:t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7893" y="1336301"/>
            <a:ext cx="4154976" cy="2810719"/>
          </a:xfrm>
          <a:prstGeom prst="rect">
            <a:avLst/>
          </a:prstGeom>
        </p:spPr>
      </p:pic>
      <p:sp>
        <p:nvSpPr>
          <p:cNvPr id="7" name="圆角矩形 6"/>
          <p:cNvSpPr/>
          <p:nvPr/>
        </p:nvSpPr>
        <p:spPr>
          <a:xfrm>
            <a:off x="1002300" y="4243914"/>
            <a:ext cx="7141780" cy="1671145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i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Programming languages, in theory, are complex,</a:t>
            </a:r>
            <a:r>
              <a:rPr lang="zh-CN" altLang="en-US" i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 i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flexible and powerful, but the programs that real people</a:t>
            </a:r>
            <a:r>
              <a:rPr lang="zh-CN" altLang="en-US" i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 i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actually write are mostly simple and rather repetitive,</a:t>
            </a:r>
            <a:r>
              <a:rPr lang="zh-CN" altLang="en-US" i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 i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and thus they have usefully predictable statistical properties</a:t>
            </a:r>
            <a:r>
              <a:rPr lang="zh-CN" altLang="en-US" i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 i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that can be captured in statistical language models</a:t>
            </a:r>
            <a:r>
              <a:rPr lang="zh-CN" altLang="en-US" i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 i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and leveraged for software engineering tasks.</a:t>
            </a:r>
            <a:endParaRPr kumimoji="1" lang="zh-CN" altLang="en-US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046865" y="2603901"/>
            <a:ext cx="1496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altLang="zh-CN" dirty="0" err="1" smtClean="0"/>
              <a:t>for</a:t>
            </a:r>
            <a:r>
              <a:rPr lang="mr-IN" altLang="zh-CN" dirty="0" smtClean="0"/>
              <a:t>(</a:t>
            </a:r>
            <a:r>
              <a:rPr lang="mr-IN" altLang="zh-CN" dirty="0" err="1" smtClean="0"/>
              <a:t>i</a:t>
            </a:r>
            <a:r>
              <a:rPr lang="mr-IN" altLang="zh-CN" dirty="0" smtClean="0"/>
              <a:t>=0;i&lt;10</a:t>
            </a:r>
            <a:r>
              <a:rPr lang="en-US" altLang="zh-CN" dirty="0"/>
              <a:t>;</a:t>
            </a:r>
            <a:r>
              <a:rPr lang="zh-CN" altLang="en-US" dirty="0" smtClean="0"/>
              <a:t> </a:t>
            </a:r>
            <a:r>
              <a:rPr lang="en-US" altLang="zh-CN" dirty="0" smtClean="0"/>
              <a:t>?</a:t>
            </a:r>
            <a:endParaRPr kumimoji="1"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1046865" y="3155244"/>
            <a:ext cx="540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 smtClean="0"/>
              <a:t>i</a:t>
            </a:r>
            <a:r>
              <a:rPr lang="en-US" altLang="zh-CN" dirty="0" smtClean="0"/>
              <a:t>++)</a:t>
            </a:r>
            <a:endParaRPr kumimoji="1"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2175641" y="2603901"/>
            <a:ext cx="314440" cy="3693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902715" y="5937343"/>
            <a:ext cx="53409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err="1" smtClean="0"/>
              <a:t>Hindle</a:t>
            </a:r>
            <a:r>
              <a:rPr lang="zh-CN" altLang="en-US" dirty="0" smtClean="0"/>
              <a:t> </a:t>
            </a:r>
            <a:r>
              <a:rPr lang="en-US" altLang="zh-CN" dirty="0" smtClean="0"/>
              <a:t>et</a:t>
            </a:r>
            <a:r>
              <a:rPr lang="zh-CN" altLang="en-US" dirty="0" smtClean="0"/>
              <a:t> </a:t>
            </a:r>
            <a:r>
              <a:rPr lang="en-US" altLang="zh-CN" dirty="0" smtClean="0"/>
              <a:t>al.</a:t>
            </a:r>
            <a:r>
              <a:rPr lang="zh-CN" altLang="en-US" dirty="0" smtClean="0"/>
              <a:t> On </a:t>
            </a:r>
            <a:r>
              <a:rPr lang="zh-CN" altLang="en-US" dirty="0"/>
              <a:t>the Naturalness of </a:t>
            </a:r>
            <a:r>
              <a:rPr lang="zh-CN" altLang="en-US" dirty="0" smtClean="0"/>
              <a:t>Software</a:t>
            </a:r>
            <a:r>
              <a:rPr lang="en-US" altLang="zh-CN" dirty="0" smtClean="0"/>
              <a:t>.</a:t>
            </a:r>
            <a:r>
              <a:rPr lang="zh-CN" altLang="en-US" dirty="0" smtClean="0"/>
              <a:t> </a:t>
            </a:r>
            <a:r>
              <a:rPr lang="en-US" altLang="zh-CN" dirty="0" smtClean="0"/>
              <a:t>ICSE</a:t>
            </a:r>
            <a:r>
              <a:rPr lang="zh-CN" altLang="en-US" dirty="0" smtClean="0"/>
              <a:t> </a:t>
            </a:r>
            <a:r>
              <a:rPr lang="en-US" altLang="zh-CN" dirty="0" smtClean="0"/>
              <a:t>2012</a:t>
            </a:r>
            <a:endParaRPr lang="zh-CN" altLang="en-US" dirty="0"/>
          </a:p>
        </p:txBody>
      </p:sp>
      <p:sp>
        <p:nvSpPr>
          <p:cNvPr id="12" name="页脚占位符 4"/>
          <p:cNvSpPr>
            <a:spLocks noGrp="1"/>
          </p:cNvSpPr>
          <p:nvPr>
            <p:ph type="ftr" sz="quarter" idx="11"/>
          </p:nvPr>
        </p:nvSpPr>
        <p:spPr>
          <a:xfrm>
            <a:off x="2764639" y="6471280"/>
            <a:ext cx="3617103" cy="324000"/>
          </a:xfrm>
        </p:spPr>
        <p:txBody>
          <a:bodyPr/>
          <a:lstStyle/>
          <a:p>
            <a:r>
              <a:rPr lang="zh-CN" altLang="en-US" smtClean="0"/>
              <a:t>基于</a:t>
            </a:r>
            <a:r>
              <a:rPr lang="zh-CN" altLang="en-US"/>
              <a:t>深度学习的程序生成与补全技术研究进展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32385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代码补全</a:t>
            </a:r>
            <a:endParaRPr kumimoji="1" lang="zh-CN" altLang="en-US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A3F78-F4D0-42B7-8300-BE8D968F017E}" type="slidenum">
              <a:rPr lang="zh-CN" altLang="en-US" smtClean="0"/>
              <a:t>18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/>
              <p:cNvSpPr txBox="1"/>
              <p:nvPr/>
            </p:nvSpPr>
            <p:spPr>
              <a:xfrm>
                <a:off x="544010" y="1782501"/>
                <a:ext cx="16212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 smtClean="0">
                    <a:latin typeface="黑体" panose="02010609060101010101" pitchFamily="49" charset="-122"/>
                    <a:ea typeface="黑体" panose="02010609060101010101" pitchFamily="49" charset="-122"/>
                  </a:rPr>
                  <a:t>训练数据集 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𝑫</m:t>
                    </m:r>
                  </m:oMath>
                </a14:m>
                <a:endParaRPr lang="zh-CN" altLang="en-US" b="1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010" y="1782501"/>
                <a:ext cx="1621278" cy="369332"/>
              </a:xfrm>
              <a:prstGeom prst="rect">
                <a:avLst/>
              </a:prstGeom>
              <a:blipFill>
                <a:blip r:embed="rId3"/>
                <a:stretch>
                  <a:fillRect l="-3008" t="-11475" b="-213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矩形 10"/>
          <p:cNvSpPr/>
          <p:nvPr/>
        </p:nvSpPr>
        <p:spPr>
          <a:xfrm>
            <a:off x="379859" y="2326760"/>
            <a:ext cx="2523281" cy="752355"/>
          </a:xfrm>
          <a:prstGeom prst="rect">
            <a:avLst/>
          </a:prstGeom>
          <a:solidFill>
            <a:srgbClr val="EBF1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000" dirty="0">
                <a:solidFill>
                  <a:schemeClr val="tx1"/>
                </a:solidFill>
              </a:rPr>
              <a:t>f</a:t>
            </a:r>
            <a:r>
              <a:rPr lang="en-US" altLang="zh-CN" sz="2000" dirty="0" smtClean="0">
                <a:solidFill>
                  <a:schemeClr val="tx1"/>
                </a:solidFill>
              </a:rPr>
              <a:t> . open( “f2” | “r” ) ;</a:t>
            </a:r>
          </a:p>
          <a:p>
            <a:r>
              <a:rPr lang="en-US" altLang="zh-CN" sz="2000" dirty="0">
                <a:solidFill>
                  <a:schemeClr val="tx1"/>
                </a:solidFill>
              </a:rPr>
              <a:t>f</a:t>
            </a:r>
            <a:r>
              <a:rPr lang="en-US" altLang="zh-CN" sz="2000" dirty="0" smtClean="0">
                <a:solidFill>
                  <a:schemeClr val="tx1"/>
                </a:solidFill>
              </a:rPr>
              <a:t> . read( ) ;</a:t>
            </a:r>
            <a:endParaRPr lang="zh-CN" altLang="en-US" sz="2000" dirty="0">
              <a:solidFill>
                <a:schemeClr val="tx1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79858" y="3287072"/>
            <a:ext cx="2523281" cy="752355"/>
          </a:xfrm>
          <a:prstGeom prst="rect">
            <a:avLst/>
          </a:prstGeom>
          <a:solidFill>
            <a:srgbClr val="EBF1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000" dirty="0">
                <a:solidFill>
                  <a:schemeClr val="tx1"/>
                </a:solidFill>
              </a:rPr>
              <a:t>f</a:t>
            </a:r>
            <a:r>
              <a:rPr lang="en-US" altLang="zh-CN" sz="2000" dirty="0" smtClean="0">
                <a:solidFill>
                  <a:schemeClr val="tx1"/>
                </a:solidFill>
              </a:rPr>
              <a:t> . open( “f2” | “w” ) ;</a:t>
            </a:r>
          </a:p>
          <a:p>
            <a:r>
              <a:rPr lang="en-US" altLang="zh-CN" sz="2000" dirty="0">
                <a:solidFill>
                  <a:schemeClr val="tx1"/>
                </a:solidFill>
              </a:rPr>
              <a:t>f</a:t>
            </a:r>
            <a:r>
              <a:rPr lang="en-US" altLang="zh-CN" sz="2000" dirty="0" smtClean="0">
                <a:solidFill>
                  <a:schemeClr val="tx1"/>
                </a:solidFill>
              </a:rPr>
              <a:t> . write(“c” ) ;</a:t>
            </a:r>
            <a:endParaRPr lang="zh-CN" altLang="en-US" sz="2000" dirty="0">
              <a:solidFill>
                <a:schemeClr val="tx1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79858" y="4247384"/>
            <a:ext cx="2523281" cy="752355"/>
          </a:xfrm>
          <a:prstGeom prst="rect">
            <a:avLst/>
          </a:prstGeom>
          <a:solidFill>
            <a:srgbClr val="EBF1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000" dirty="0">
                <a:solidFill>
                  <a:schemeClr val="tx1"/>
                </a:solidFill>
              </a:rPr>
              <a:t>f</a:t>
            </a:r>
            <a:r>
              <a:rPr lang="en-US" altLang="zh-CN" sz="2000" dirty="0" smtClean="0">
                <a:solidFill>
                  <a:schemeClr val="tx1"/>
                </a:solidFill>
              </a:rPr>
              <a:t> . open( “f1” | “r” ) ;</a:t>
            </a:r>
          </a:p>
          <a:p>
            <a:r>
              <a:rPr lang="en-US" altLang="zh-CN" sz="2000" dirty="0">
                <a:solidFill>
                  <a:schemeClr val="tx1"/>
                </a:solidFill>
              </a:rPr>
              <a:t>f</a:t>
            </a:r>
            <a:r>
              <a:rPr lang="en-US" altLang="zh-CN" sz="2000" dirty="0" smtClean="0">
                <a:solidFill>
                  <a:schemeClr val="tx1"/>
                </a:solidFill>
              </a:rPr>
              <a:t> . read( ) ;</a:t>
            </a:r>
            <a:endParaRPr lang="zh-CN" altLang="en-US" sz="2000" dirty="0">
              <a:solidFill>
                <a:schemeClr val="tx1"/>
              </a:solidFill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4680068" y="3518836"/>
            <a:ext cx="2523281" cy="752355"/>
            <a:chOff x="4680068" y="3518836"/>
            <a:chExt cx="2523281" cy="752355"/>
          </a:xfrm>
        </p:grpSpPr>
        <p:sp>
          <p:nvSpPr>
            <p:cNvPr id="14" name="矩形 13"/>
            <p:cNvSpPr/>
            <p:nvPr/>
          </p:nvSpPr>
          <p:spPr>
            <a:xfrm>
              <a:off x="4680068" y="3518836"/>
              <a:ext cx="2523281" cy="752355"/>
            </a:xfrm>
            <a:prstGeom prst="rect">
              <a:avLst/>
            </a:prstGeom>
            <a:solidFill>
              <a:srgbClr val="DCE6F2"/>
            </a:solidFill>
            <a:ln>
              <a:solidFill>
                <a:srgbClr val="DCE6F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000" dirty="0">
                  <a:solidFill>
                    <a:schemeClr val="tx1"/>
                  </a:solidFill>
                </a:rPr>
                <a:t>f</a:t>
              </a:r>
              <a:r>
                <a:rPr lang="en-US" altLang="zh-CN" sz="2000" dirty="0" smtClean="0">
                  <a:solidFill>
                    <a:schemeClr val="tx1"/>
                  </a:solidFill>
                </a:rPr>
                <a:t> . open( “file” | “r” ) ;</a:t>
              </a:r>
            </a:p>
            <a:p>
              <a:r>
                <a:rPr lang="en-US" altLang="zh-CN" sz="2000" dirty="0">
                  <a:solidFill>
                    <a:schemeClr val="tx1"/>
                  </a:solidFill>
                </a:rPr>
                <a:t>f</a:t>
              </a:r>
              <a:r>
                <a:rPr lang="en-US" altLang="zh-CN" sz="2000" dirty="0" smtClean="0">
                  <a:solidFill>
                    <a:schemeClr val="tx1"/>
                  </a:solidFill>
                </a:rPr>
                <a:t> .  </a:t>
              </a:r>
              <a:r>
                <a:rPr lang="en-US" altLang="zh-CN" sz="2000" b="1" dirty="0" smtClean="0">
                  <a:solidFill>
                    <a:schemeClr val="tx1"/>
                  </a:solidFill>
                </a:rPr>
                <a:t>? </a:t>
              </a:r>
              <a:endParaRPr lang="zh-CN" altLang="en-US" sz="2000" b="1" dirty="0">
                <a:solidFill>
                  <a:schemeClr val="tx1"/>
                </a:solidFill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5023263" y="3898915"/>
              <a:ext cx="391885" cy="291235"/>
            </a:xfrm>
            <a:prstGeom prst="rect">
              <a:avLst/>
            </a:prstGeom>
            <a:noFill/>
            <a:ln w="3492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6" name="文本框 15"/>
          <p:cNvSpPr txBox="1"/>
          <p:nvPr/>
        </p:nvSpPr>
        <p:spPr>
          <a:xfrm>
            <a:off x="4325450" y="3050005"/>
            <a:ext cx="825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ea typeface="黑体" panose="02010609060101010101" pitchFamily="49" charset="-122"/>
              </a:rPr>
              <a:t>Query:</a:t>
            </a:r>
            <a:endParaRPr lang="zh-CN" altLang="en-US" b="1" dirty="0">
              <a:ea typeface="黑体" panose="02010609060101010101" pitchFamily="49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4680068" y="5213251"/>
            <a:ext cx="2523281" cy="112887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000" dirty="0">
                <a:solidFill>
                  <a:schemeClr val="tx1"/>
                </a:solidFill>
              </a:rPr>
              <a:t>P(open | f. ) ~ 3/6</a:t>
            </a:r>
          </a:p>
          <a:p>
            <a:r>
              <a:rPr lang="en-US" altLang="zh-CN" sz="2000" dirty="0">
                <a:solidFill>
                  <a:schemeClr val="tx1"/>
                </a:solidFill>
              </a:rPr>
              <a:t>P(read | f. ) ~ 2/6</a:t>
            </a:r>
          </a:p>
          <a:p>
            <a:r>
              <a:rPr lang="en-US" altLang="zh-CN" sz="2000" dirty="0">
                <a:solidFill>
                  <a:schemeClr val="tx1"/>
                </a:solidFill>
              </a:rPr>
              <a:t>P(write | f. ) ~ 1/6</a:t>
            </a:r>
            <a:endParaRPr lang="en-US" altLang="zh-CN" sz="2000" dirty="0" smtClean="0">
              <a:solidFill>
                <a:schemeClr val="tx1"/>
              </a:solidFill>
            </a:endParaRPr>
          </a:p>
        </p:txBody>
      </p:sp>
      <p:sp>
        <p:nvSpPr>
          <p:cNvPr id="21" name="下箭头 20"/>
          <p:cNvSpPr/>
          <p:nvPr/>
        </p:nvSpPr>
        <p:spPr>
          <a:xfrm rot="18293067">
            <a:off x="3619244" y="4694591"/>
            <a:ext cx="285008" cy="1175657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4577232" y="4366043"/>
            <a:ext cx="31625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smtClean="0">
                <a:ea typeface="黑体" panose="02010609060101010101" pitchFamily="49" charset="-122"/>
              </a:rPr>
              <a:t>3-gram model on token</a:t>
            </a:r>
          </a:p>
          <a:p>
            <a:r>
              <a:rPr lang="da-DK" altLang="zh-CN" sz="1600" dirty="0"/>
              <a:t>Hindle et. al., ACM </a:t>
            </a:r>
            <a:r>
              <a:rPr lang="da-DK" altLang="zh-CN" sz="1600" dirty="0" smtClean="0"/>
              <a:t>ICSE’12</a:t>
            </a:r>
            <a:r>
              <a:rPr lang="en-US" altLang="zh-CN" sz="1600" dirty="0" smtClean="0">
                <a:solidFill>
                  <a:srgbClr val="000000"/>
                </a:solidFill>
                <a:latin typeface="DINPro"/>
              </a:rPr>
              <a:t> </a:t>
            </a:r>
            <a:r>
              <a:rPr lang="da-DK" altLang="zh-CN" sz="1600" dirty="0" smtClean="0"/>
              <a:t> </a:t>
            </a:r>
            <a:endParaRPr lang="zh-CN" altLang="en-US" sz="1600" dirty="0"/>
          </a:p>
        </p:txBody>
      </p:sp>
      <p:grpSp>
        <p:nvGrpSpPr>
          <p:cNvPr id="26" name="组合 25"/>
          <p:cNvGrpSpPr/>
          <p:nvPr/>
        </p:nvGrpSpPr>
        <p:grpSpPr>
          <a:xfrm>
            <a:off x="4680067" y="3518836"/>
            <a:ext cx="2523281" cy="752355"/>
            <a:chOff x="4738159" y="1993997"/>
            <a:chExt cx="2523281" cy="752355"/>
          </a:xfrm>
        </p:grpSpPr>
        <p:sp>
          <p:nvSpPr>
            <p:cNvPr id="23" name="矩形 22"/>
            <p:cNvSpPr/>
            <p:nvPr/>
          </p:nvSpPr>
          <p:spPr>
            <a:xfrm>
              <a:off x="4738159" y="1993997"/>
              <a:ext cx="2523281" cy="752355"/>
            </a:xfrm>
            <a:prstGeom prst="rect">
              <a:avLst/>
            </a:prstGeom>
            <a:solidFill>
              <a:srgbClr val="DCE6F2"/>
            </a:solidFill>
            <a:ln>
              <a:solidFill>
                <a:srgbClr val="DCE6F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000" dirty="0">
                  <a:solidFill>
                    <a:schemeClr val="tx1"/>
                  </a:solidFill>
                </a:rPr>
                <a:t>f</a:t>
              </a:r>
              <a:r>
                <a:rPr lang="en-US" altLang="zh-CN" sz="2000" dirty="0" smtClean="0">
                  <a:solidFill>
                    <a:schemeClr val="tx1"/>
                  </a:solidFill>
                </a:rPr>
                <a:t> . open( “file” | “r” ) ;</a:t>
              </a:r>
            </a:p>
            <a:p>
              <a:r>
                <a:rPr lang="en-US" altLang="zh-CN" sz="2000" dirty="0">
                  <a:solidFill>
                    <a:schemeClr val="tx1"/>
                  </a:solidFill>
                </a:rPr>
                <a:t>f</a:t>
              </a:r>
              <a:r>
                <a:rPr lang="en-US" altLang="zh-CN" sz="2000" dirty="0" smtClean="0">
                  <a:solidFill>
                    <a:schemeClr val="tx1"/>
                  </a:solidFill>
                </a:rPr>
                <a:t> .  </a:t>
              </a:r>
              <a:r>
                <a:rPr lang="en-US" altLang="zh-CN" sz="2000" b="1" dirty="0">
                  <a:solidFill>
                    <a:schemeClr val="tx1"/>
                  </a:solidFill>
                </a:rPr>
                <a:t>open</a:t>
              </a:r>
              <a:r>
                <a:rPr lang="en-US" altLang="zh-CN" sz="2000" b="1" dirty="0" smtClean="0">
                  <a:solidFill>
                    <a:schemeClr val="tx1"/>
                  </a:solidFill>
                </a:rPr>
                <a:t> </a:t>
              </a:r>
              <a:endParaRPr lang="zh-CN" altLang="en-US" sz="2000" b="1" dirty="0">
                <a:solidFill>
                  <a:schemeClr val="tx1"/>
                </a:solidFill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5084126" y="2383848"/>
              <a:ext cx="656917" cy="291235"/>
            </a:xfrm>
            <a:prstGeom prst="rect">
              <a:avLst/>
            </a:prstGeom>
            <a:noFill/>
            <a:ln w="3492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9" name="页脚占位符 4"/>
          <p:cNvSpPr>
            <a:spLocks noGrp="1"/>
          </p:cNvSpPr>
          <p:nvPr>
            <p:ph type="ftr" sz="quarter" idx="11"/>
          </p:nvPr>
        </p:nvSpPr>
        <p:spPr>
          <a:xfrm>
            <a:off x="2764639" y="6471280"/>
            <a:ext cx="3617103" cy="324000"/>
          </a:xfrm>
        </p:spPr>
        <p:txBody>
          <a:bodyPr/>
          <a:lstStyle/>
          <a:p>
            <a:r>
              <a:rPr lang="zh-CN" altLang="en-US" smtClean="0"/>
              <a:t>基于</a:t>
            </a:r>
            <a:r>
              <a:rPr lang="zh-CN" altLang="en-US"/>
              <a:t>深度学习的程序生成与补全技术研究进展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35777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108"/>
    </mc:Choice>
    <mc:Fallback xmlns="">
      <p:transition xmlns:p14="http://schemas.microsoft.com/office/powerpoint/2010/main" spd="slow" advTm="61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1" grpId="0" animBg="1"/>
      <p:bldP spid="2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代码补全</a:t>
            </a:r>
            <a:endParaRPr kumimoji="1" lang="zh-CN" altLang="en-US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A3F78-F4D0-42B7-8300-BE8D968F017E}" type="slidenum">
              <a:rPr lang="zh-CN" altLang="en-US" smtClean="0"/>
              <a:t>19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/>
              <p:cNvSpPr txBox="1"/>
              <p:nvPr/>
            </p:nvSpPr>
            <p:spPr>
              <a:xfrm>
                <a:off x="544010" y="1782501"/>
                <a:ext cx="16212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 smtClean="0">
                    <a:latin typeface="黑体" panose="02010609060101010101" pitchFamily="49" charset="-122"/>
                    <a:ea typeface="黑体" panose="02010609060101010101" pitchFamily="49" charset="-122"/>
                  </a:rPr>
                  <a:t>训练数据集 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𝑫</m:t>
                    </m:r>
                  </m:oMath>
                </a14:m>
                <a:endParaRPr lang="zh-CN" altLang="en-US" b="1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010" y="1782501"/>
                <a:ext cx="1621278" cy="369332"/>
              </a:xfrm>
              <a:prstGeom prst="rect">
                <a:avLst/>
              </a:prstGeom>
              <a:blipFill>
                <a:blip r:embed="rId3"/>
                <a:stretch>
                  <a:fillRect l="-3008" t="-11475" b="-213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矩形 10"/>
          <p:cNvSpPr/>
          <p:nvPr/>
        </p:nvSpPr>
        <p:spPr>
          <a:xfrm>
            <a:off x="379859" y="2326760"/>
            <a:ext cx="2523281" cy="752355"/>
          </a:xfrm>
          <a:prstGeom prst="rect">
            <a:avLst/>
          </a:prstGeom>
          <a:solidFill>
            <a:srgbClr val="EBF1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000" dirty="0">
                <a:solidFill>
                  <a:schemeClr val="tx1"/>
                </a:solidFill>
              </a:rPr>
              <a:t>f</a:t>
            </a:r>
            <a:r>
              <a:rPr lang="en-US" altLang="zh-CN" sz="2000" dirty="0" smtClean="0">
                <a:solidFill>
                  <a:schemeClr val="tx1"/>
                </a:solidFill>
              </a:rPr>
              <a:t> . open( “f2” | “r” ) ;</a:t>
            </a:r>
          </a:p>
          <a:p>
            <a:r>
              <a:rPr lang="en-US" altLang="zh-CN" sz="2000" dirty="0">
                <a:solidFill>
                  <a:schemeClr val="tx1"/>
                </a:solidFill>
              </a:rPr>
              <a:t>f</a:t>
            </a:r>
            <a:r>
              <a:rPr lang="en-US" altLang="zh-CN" sz="2000" dirty="0" smtClean="0">
                <a:solidFill>
                  <a:schemeClr val="tx1"/>
                </a:solidFill>
              </a:rPr>
              <a:t> . read( ) ;</a:t>
            </a:r>
            <a:endParaRPr lang="zh-CN" altLang="en-US" sz="2000" dirty="0">
              <a:solidFill>
                <a:schemeClr val="tx1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79858" y="3287072"/>
            <a:ext cx="2523281" cy="752355"/>
          </a:xfrm>
          <a:prstGeom prst="rect">
            <a:avLst/>
          </a:prstGeom>
          <a:solidFill>
            <a:srgbClr val="EBF1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000" dirty="0">
                <a:solidFill>
                  <a:schemeClr val="tx1"/>
                </a:solidFill>
              </a:rPr>
              <a:t>f</a:t>
            </a:r>
            <a:r>
              <a:rPr lang="en-US" altLang="zh-CN" sz="2000" dirty="0" smtClean="0">
                <a:solidFill>
                  <a:schemeClr val="tx1"/>
                </a:solidFill>
              </a:rPr>
              <a:t> . open( “f2” | “w” ) ;</a:t>
            </a:r>
          </a:p>
          <a:p>
            <a:r>
              <a:rPr lang="en-US" altLang="zh-CN" sz="2000" dirty="0">
                <a:solidFill>
                  <a:schemeClr val="tx1"/>
                </a:solidFill>
              </a:rPr>
              <a:t>f</a:t>
            </a:r>
            <a:r>
              <a:rPr lang="en-US" altLang="zh-CN" sz="2000" dirty="0" smtClean="0">
                <a:solidFill>
                  <a:schemeClr val="tx1"/>
                </a:solidFill>
              </a:rPr>
              <a:t> . write(“c” ) ;</a:t>
            </a:r>
            <a:endParaRPr lang="zh-CN" altLang="en-US" sz="2000" dirty="0">
              <a:solidFill>
                <a:schemeClr val="tx1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79858" y="4247384"/>
            <a:ext cx="2523281" cy="752355"/>
          </a:xfrm>
          <a:prstGeom prst="rect">
            <a:avLst/>
          </a:prstGeom>
          <a:solidFill>
            <a:srgbClr val="EBF1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000" dirty="0">
                <a:solidFill>
                  <a:schemeClr val="tx1"/>
                </a:solidFill>
              </a:rPr>
              <a:t>f</a:t>
            </a:r>
            <a:r>
              <a:rPr lang="en-US" altLang="zh-CN" sz="2000" dirty="0" smtClean="0">
                <a:solidFill>
                  <a:schemeClr val="tx1"/>
                </a:solidFill>
              </a:rPr>
              <a:t> . open( “f1” | “r” ) ;</a:t>
            </a:r>
          </a:p>
          <a:p>
            <a:r>
              <a:rPr lang="en-US" altLang="zh-CN" sz="2000" dirty="0">
                <a:solidFill>
                  <a:schemeClr val="tx1"/>
                </a:solidFill>
              </a:rPr>
              <a:t>f</a:t>
            </a:r>
            <a:r>
              <a:rPr lang="en-US" altLang="zh-CN" sz="2000" dirty="0" smtClean="0">
                <a:solidFill>
                  <a:schemeClr val="tx1"/>
                </a:solidFill>
              </a:rPr>
              <a:t> . read( ) ;</a:t>
            </a:r>
            <a:endParaRPr lang="zh-CN" altLang="en-US" sz="2000" dirty="0">
              <a:solidFill>
                <a:schemeClr val="tx1"/>
              </a:solidFill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4680068" y="3518836"/>
            <a:ext cx="2523281" cy="752355"/>
            <a:chOff x="4680068" y="3518836"/>
            <a:chExt cx="2523281" cy="752355"/>
          </a:xfrm>
        </p:grpSpPr>
        <p:sp>
          <p:nvSpPr>
            <p:cNvPr id="14" name="矩形 13"/>
            <p:cNvSpPr/>
            <p:nvPr/>
          </p:nvSpPr>
          <p:spPr>
            <a:xfrm>
              <a:off x="4680068" y="3518836"/>
              <a:ext cx="2523281" cy="752355"/>
            </a:xfrm>
            <a:prstGeom prst="rect">
              <a:avLst/>
            </a:prstGeom>
            <a:solidFill>
              <a:srgbClr val="DCE6F2"/>
            </a:solidFill>
            <a:ln>
              <a:solidFill>
                <a:srgbClr val="DCE6F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000" dirty="0">
                  <a:solidFill>
                    <a:schemeClr val="tx1"/>
                  </a:solidFill>
                </a:rPr>
                <a:t>f</a:t>
              </a:r>
              <a:r>
                <a:rPr lang="en-US" altLang="zh-CN" sz="2000" dirty="0" smtClean="0">
                  <a:solidFill>
                    <a:schemeClr val="tx1"/>
                  </a:solidFill>
                </a:rPr>
                <a:t> . open( “file” | “r” ) ;</a:t>
              </a:r>
            </a:p>
            <a:p>
              <a:r>
                <a:rPr lang="en-US" altLang="zh-CN" sz="2000" dirty="0">
                  <a:solidFill>
                    <a:schemeClr val="tx1"/>
                  </a:solidFill>
                </a:rPr>
                <a:t>f</a:t>
              </a:r>
              <a:r>
                <a:rPr lang="en-US" altLang="zh-CN" sz="2000" dirty="0" smtClean="0">
                  <a:solidFill>
                    <a:schemeClr val="tx1"/>
                  </a:solidFill>
                </a:rPr>
                <a:t> .  </a:t>
              </a:r>
              <a:r>
                <a:rPr lang="en-US" altLang="zh-CN" sz="2000" b="1" dirty="0" smtClean="0">
                  <a:solidFill>
                    <a:schemeClr val="tx1"/>
                  </a:solidFill>
                </a:rPr>
                <a:t>? </a:t>
              </a:r>
              <a:endParaRPr lang="zh-CN" altLang="en-US" sz="2000" b="1" dirty="0">
                <a:solidFill>
                  <a:schemeClr val="tx1"/>
                </a:solidFill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5023263" y="3898915"/>
              <a:ext cx="391885" cy="291235"/>
            </a:xfrm>
            <a:prstGeom prst="rect">
              <a:avLst/>
            </a:prstGeom>
            <a:noFill/>
            <a:ln w="3492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6" name="文本框 15"/>
          <p:cNvSpPr txBox="1"/>
          <p:nvPr/>
        </p:nvSpPr>
        <p:spPr>
          <a:xfrm>
            <a:off x="4325450" y="3050005"/>
            <a:ext cx="825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ea typeface="黑体" panose="02010609060101010101" pitchFamily="49" charset="-122"/>
              </a:rPr>
              <a:t>Query:</a:t>
            </a:r>
            <a:endParaRPr lang="zh-CN" altLang="en-US" b="1" dirty="0">
              <a:ea typeface="黑体" panose="02010609060101010101" pitchFamily="49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4680068" y="5213251"/>
            <a:ext cx="2523281" cy="112887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000" dirty="0">
                <a:solidFill>
                  <a:schemeClr val="tx1"/>
                </a:solidFill>
              </a:rPr>
              <a:t>P(open | f. ) ~ 3/6</a:t>
            </a:r>
          </a:p>
          <a:p>
            <a:r>
              <a:rPr lang="en-US" altLang="zh-CN" sz="2000" dirty="0">
                <a:solidFill>
                  <a:schemeClr val="tx1"/>
                </a:solidFill>
              </a:rPr>
              <a:t>P(read | f. ) ~ 2/6</a:t>
            </a:r>
          </a:p>
          <a:p>
            <a:r>
              <a:rPr lang="en-US" altLang="zh-CN" sz="2000" dirty="0">
                <a:solidFill>
                  <a:schemeClr val="tx1"/>
                </a:solidFill>
              </a:rPr>
              <a:t>P(write | f. ) ~ 1/6</a:t>
            </a:r>
            <a:endParaRPr lang="en-US" altLang="zh-CN" sz="2000" dirty="0" smtClean="0">
              <a:solidFill>
                <a:schemeClr val="tx1"/>
              </a:solidFill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4577232" y="4366043"/>
            <a:ext cx="31625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smtClean="0">
                <a:ea typeface="黑体" panose="02010609060101010101" pitchFamily="49" charset="-122"/>
              </a:rPr>
              <a:t>3-gram model on token</a:t>
            </a:r>
          </a:p>
          <a:p>
            <a:r>
              <a:rPr lang="da-DK" altLang="zh-CN" sz="1600" dirty="0"/>
              <a:t>Hindle et. al., ACM </a:t>
            </a:r>
            <a:r>
              <a:rPr lang="da-DK" altLang="zh-CN" sz="1600" dirty="0" smtClean="0"/>
              <a:t>ICSE’12</a:t>
            </a:r>
            <a:r>
              <a:rPr lang="en-US" altLang="zh-CN" sz="1600" dirty="0" smtClean="0">
                <a:solidFill>
                  <a:srgbClr val="000000"/>
                </a:solidFill>
                <a:latin typeface="DINPro"/>
              </a:rPr>
              <a:t> </a:t>
            </a:r>
            <a:r>
              <a:rPr lang="da-DK" altLang="zh-CN" sz="1600" dirty="0" smtClean="0"/>
              <a:t> </a:t>
            </a:r>
            <a:endParaRPr lang="zh-CN" altLang="en-US" sz="1600" dirty="0"/>
          </a:p>
        </p:txBody>
      </p:sp>
      <p:sp>
        <p:nvSpPr>
          <p:cNvPr id="21" name="下箭头 20"/>
          <p:cNvSpPr/>
          <p:nvPr/>
        </p:nvSpPr>
        <p:spPr>
          <a:xfrm rot="18293067">
            <a:off x="3619244" y="4694591"/>
            <a:ext cx="285008" cy="1175657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4680067" y="2065978"/>
            <a:ext cx="2523281" cy="71975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000" dirty="0" smtClean="0">
                <a:solidFill>
                  <a:schemeClr val="tx1"/>
                </a:solidFill>
              </a:rPr>
              <a:t>P(read </a:t>
            </a:r>
            <a:r>
              <a:rPr lang="en-US" altLang="zh-CN" sz="2000" dirty="0">
                <a:solidFill>
                  <a:schemeClr val="tx1"/>
                </a:solidFill>
              </a:rPr>
              <a:t>| </a:t>
            </a:r>
            <a:r>
              <a:rPr lang="en-US" altLang="zh-CN" sz="2000" dirty="0" smtClean="0">
                <a:solidFill>
                  <a:schemeClr val="tx1"/>
                </a:solidFill>
              </a:rPr>
              <a:t>open </a:t>
            </a:r>
            <a:r>
              <a:rPr lang="en-US" altLang="zh-CN" sz="2000" dirty="0">
                <a:solidFill>
                  <a:schemeClr val="tx1"/>
                </a:solidFill>
              </a:rPr>
              <a:t>) ~ 2</a:t>
            </a:r>
            <a:r>
              <a:rPr lang="en-US" altLang="zh-CN" sz="2000" dirty="0" smtClean="0">
                <a:solidFill>
                  <a:schemeClr val="tx1"/>
                </a:solidFill>
              </a:rPr>
              <a:t>/3</a:t>
            </a:r>
            <a:endParaRPr lang="en-US" altLang="zh-CN" sz="2000" dirty="0">
              <a:solidFill>
                <a:schemeClr val="tx1"/>
              </a:solidFill>
            </a:endParaRPr>
          </a:p>
          <a:p>
            <a:r>
              <a:rPr lang="en-US" altLang="zh-CN" sz="2000" dirty="0" smtClean="0">
                <a:solidFill>
                  <a:schemeClr val="tx1"/>
                </a:solidFill>
              </a:rPr>
              <a:t>P(write </a:t>
            </a:r>
            <a:r>
              <a:rPr lang="en-US" altLang="zh-CN" sz="2000" dirty="0">
                <a:solidFill>
                  <a:schemeClr val="tx1"/>
                </a:solidFill>
              </a:rPr>
              <a:t>| </a:t>
            </a:r>
            <a:r>
              <a:rPr lang="en-US" altLang="zh-CN" sz="2000" dirty="0" smtClean="0">
                <a:solidFill>
                  <a:schemeClr val="tx1"/>
                </a:solidFill>
              </a:rPr>
              <a:t>open </a:t>
            </a:r>
            <a:r>
              <a:rPr lang="en-US" altLang="zh-CN" sz="2000" dirty="0">
                <a:solidFill>
                  <a:schemeClr val="tx1"/>
                </a:solidFill>
              </a:rPr>
              <a:t>) ~ </a:t>
            </a:r>
            <a:r>
              <a:rPr lang="en-US" altLang="zh-CN" sz="2000" dirty="0" smtClean="0">
                <a:solidFill>
                  <a:schemeClr val="tx1"/>
                </a:solidFill>
              </a:rPr>
              <a:t>1/3</a:t>
            </a:r>
            <a:endParaRPr lang="en-US" altLang="zh-CN" sz="2000" dirty="0">
              <a:solidFill>
                <a:schemeClr val="tx1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4680067" y="1230280"/>
            <a:ext cx="4572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pPr marR="20750"/>
            <a:r>
              <a:rPr lang="en-US" altLang="zh-CN" sz="2400" b="1" dirty="0">
                <a:solidFill>
                  <a:srgbClr val="000000"/>
                </a:solidFill>
              </a:rPr>
              <a:t>probabilistic model on APIs </a:t>
            </a:r>
            <a:endParaRPr lang="en-US" altLang="zh-CN" sz="2400" dirty="0">
              <a:solidFill>
                <a:srgbClr val="000000"/>
              </a:solidFill>
            </a:endParaRPr>
          </a:p>
          <a:p>
            <a:pPr marR="31610"/>
            <a:r>
              <a:rPr lang="da-DK" altLang="zh-CN" sz="1600" dirty="0">
                <a:solidFill>
                  <a:srgbClr val="000000"/>
                </a:solidFill>
              </a:rPr>
              <a:t>Raychev et. al., ACM PLDI’14 </a:t>
            </a:r>
            <a:endParaRPr lang="zh-CN" altLang="en-US" sz="2000" dirty="0"/>
          </a:p>
        </p:txBody>
      </p:sp>
      <p:sp>
        <p:nvSpPr>
          <p:cNvPr id="20" name="下箭头 19"/>
          <p:cNvSpPr/>
          <p:nvPr/>
        </p:nvSpPr>
        <p:spPr>
          <a:xfrm rot="14738603">
            <a:off x="3649100" y="1990428"/>
            <a:ext cx="285008" cy="1175657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3" name="组合 22"/>
          <p:cNvGrpSpPr/>
          <p:nvPr/>
        </p:nvGrpSpPr>
        <p:grpSpPr>
          <a:xfrm>
            <a:off x="4680066" y="3518836"/>
            <a:ext cx="2523281" cy="752355"/>
            <a:chOff x="4738159" y="1993997"/>
            <a:chExt cx="2523281" cy="752355"/>
          </a:xfrm>
        </p:grpSpPr>
        <p:sp>
          <p:nvSpPr>
            <p:cNvPr id="24" name="矩形 23"/>
            <p:cNvSpPr/>
            <p:nvPr/>
          </p:nvSpPr>
          <p:spPr>
            <a:xfrm>
              <a:off x="4738159" y="1993997"/>
              <a:ext cx="2523281" cy="752355"/>
            </a:xfrm>
            <a:prstGeom prst="rect">
              <a:avLst/>
            </a:prstGeom>
            <a:solidFill>
              <a:srgbClr val="DCE6F2"/>
            </a:solidFill>
            <a:ln>
              <a:solidFill>
                <a:srgbClr val="DCE6F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000" dirty="0">
                  <a:solidFill>
                    <a:schemeClr val="tx1"/>
                  </a:solidFill>
                </a:rPr>
                <a:t>f</a:t>
              </a:r>
              <a:r>
                <a:rPr lang="en-US" altLang="zh-CN" sz="2000" dirty="0" smtClean="0">
                  <a:solidFill>
                    <a:schemeClr val="tx1"/>
                  </a:solidFill>
                </a:rPr>
                <a:t> . open( “file” | “r” ) ;</a:t>
              </a:r>
            </a:p>
            <a:p>
              <a:r>
                <a:rPr lang="en-US" altLang="zh-CN" sz="2000" dirty="0">
                  <a:solidFill>
                    <a:schemeClr val="tx1"/>
                  </a:solidFill>
                </a:rPr>
                <a:t>f</a:t>
              </a:r>
              <a:r>
                <a:rPr lang="en-US" altLang="zh-CN" sz="2000" dirty="0" smtClean="0">
                  <a:solidFill>
                    <a:schemeClr val="tx1"/>
                  </a:solidFill>
                </a:rPr>
                <a:t> .  </a:t>
              </a:r>
              <a:r>
                <a:rPr lang="en-US" altLang="zh-CN" sz="2000" b="1" dirty="0" smtClean="0">
                  <a:solidFill>
                    <a:schemeClr val="tx1"/>
                  </a:solidFill>
                </a:rPr>
                <a:t>read </a:t>
              </a:r>
              <a:endParaRPr lang="zh-CN" altLang="en-US" sz="2000" b="1" dirty="0">
                <a:solidFill>
                  <a:schemeClr val="tx1"/>
                </a:solidFill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5084126" y="2383848"/>
              <a:ext cx="656917" cy="291235"/>
            </a:xfrm>
            <a:prstGeom prst="rect">
              <a:avLst/>
            </a:prstGeom>
            <a:noFill/>
            <a:ln w="3492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页脚占位符 4"/>
          <p:cNvSpPr>
            <a:spLocks noGrp="1"/>
          </p:cNvSpPr>
          <p:nvPr>
            <p:ph type="ftr" sz="quarter" idx="11"/>
          </p:nvPr>
        </p:nvSpPr>
        <p:spPr>
          <a:xfrm>
            <a:off x="2764639" y="6471280"/>
            <a:ext cx="3617103" cy="324000"/>
          </a:xfrm>
        </p:spPr>
        <p:txBody>
          <a:bodyPr/>
          <a:lstStyle/>
          <a:p>
            <a:r>
              <a:rPr lang="zh-CN" altLang="en-US" smtClean="0"/>
              <a:t>基于</a:t>
            </a:r>
            <a:r>
              <a:rPr lang="zh-CN" altLang="en-US"/>
              <a:t>深度学习的程序生成与补全技术研究进展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58845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108"/>
    </mc:Choice>
    <mc:Fallback xmlns="">
      <p:transition xmlns:p14="http://schemas.microsoft.com/office/powerpoint/2010/main" spd="slow" advTm="61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问题的提出</a:t>
            </a:r>
            <a:endParaRPr kumimoji="1"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基于</a:t>
            </a:r>
            <a:r>
              <a:rPr lang="zh-CN" altLang="en-US"/>
              <a:t>深度学习的程序生成与补全技术研究进展</a:t>
            </a:r>
            <a:endParaRPr lang="zh-CN" altLang="en-US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A3F78-F4D0-42B7-8300-BE8D968F017E}" type="slidenum">
              <a:rPr lang="zh-CN" altLang="en-US" smtClean="0"/>
              <a:t>2</a:t>
            </a:fld>
            <a:endParaRPr lang="zh-CN" altLang="en-US"/>
          </a:p>
        </p:txBody>
      </p:sp>
      <p:pic>
        <p:nvPicPr>
          <p:cNvPr id="7" name="Picture 2" descr="“programmer overwhelm”的图片搜索结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9672" y="1037230"/>
            <a:ext cx="4966454" cy="2793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内容占位符 2"/>
          <p:cNvSpPr>
            <a:spLocks noGrp="1"/>
          </p:cNvSpPr>
          <p:nvPr>
            <p:ph idx="1"/>
          </p:nvPr>
        </p:nvSpPr>
        <p:spPr>
          <a:xfrm>
            <a:off x="168441" y="1037230"/>
            <a:ext cx="8819147" cy="5262017"/>
          </a:xfrm>
        </p:spPr>
        <p:txBody>
          <a:bodyPr/>
          <a:lstStyle/>
          <a:p>
            <a:pPr marL="0" indent="0">
              <a:buNone/>
            </a:pPr>
            <a:r>
              <a:rPr kumimoji="1" lang="en-US" altLang="zh-CN" dirty="0" smtClean="0">
                <a:solidFill>
                  <a:srgbClr val="800000"/>
                </a:solidFill>
              </a:rPr>
              <a:t>Programming is hard!</a:t>
            </a:r>
          </a:p>
          <a:p>
            <a:pPr marL="0" indent="0">
              <a:buNone/>
            </a:pPr>
            <a:endParaRPr kumimoji="1" lang="en-US" altLang="zh-CN" dirty="0" smtClean="0">
              <a:solidFill>
                <a:srgbClr val="800000"/>
              </a:solidFill>
            </a:endParaRPr>
          </a:p>
          <a:p>
            <a:r>
              <a:rPr kumimoji="1" lang="zh-CN" altLang="en-US" dirty="0" smtClean="0">
                <a:solidFill>
                  <a:srgbClr val="800000"/>
                </a:solidFill>
              </a:rPr>
              <a:t> </a:t>
            </a:r>
            <a:r>
              <a:rPr kumimoji="1" lang="zh-CN" altLang="en-US" sz="1800" dirty="0" smtClean="0">
                <a:solidFill>
                  <a:srgbClr val="800000"/>
                </a:solidFill>
              </a:rPr>
              <a:t>不熟悉的编程语言</a:t>
            </a:r>
            <a:endParaRPr kumimoji="1" lang="en-US" altLang="zh-CN" sz="1800" dirty="0" smtClean="0">
              <a:solidFill>
                <a:srgbClr val="800000"/>
              </a:solidFill>
            </a:endParaRPr>
          </a:p>
          <a:p>
            <a:r>
              <a:rPr kumimoji="1" lang="en-US" altLang="zh-CN" sz="1800" dirty="0">
                <a:solidFill>
                  <a:srgbClr val="800000"/>
                </a:solidFill>
              </a:rPr>
              <a:t> </a:t>
            </a:r>
            <a:r>
              <a:rPr kumimoji="1" lang="zh-CN" altLang="en-US" sz="1800" dirty="0" smtClean="0">
                <a:solidFill>
                  <a:srgbClr val="800000"/>
                </a:solidFill>
              </a:rPr>
              <a:t>不理解功能描述</a:t>
            </a:r>
            <a:endParaRPr kumimoji="1" lang="en-US" altLang="zh-CN" sz="1800" dirty="0">
              <a:solidFill>
                <a:srgbClr val="800000"/>
              </a:solidFill>
            </a:endParaRPr>
          </a:p>
          <a:p>
            <a:r>
              <a:rPr kumimoji="1" lang="en-US" altLang="zh-CN" sz="1800" dirty="0" smtClean="0">
                <a:solidFill>
                  <a:srgbClr val="800000"/>
                </a:solidFill>
              </a:rPr>
              <a:t> </a:t>
            </a:r>
            <a:r>
              <a:rPr kumimoji="1" lang="zh-CN" altLang="en-US" sz="1800" dirty="0" smtClean="0">
                <a:solidFill>
                  <a:srgbClr val="800000"/>
                </a:solidFill>
              </a:rPr>
              <a:t>复杂的逻辑</a:t>
            </a:r>
            <a:endParaRPr kumimoji="1" lang="en-US" altLang="zh-CN" sz="1800" dirty="0" smtClean="0">
              <a:solidFill>
                <a:srgbClr val="800000"/>
              </a:solidFill>
            </a:endParaRPr>
          </a:p>
          <a:p>
            <a:r>
              <a:rPr kumimoji="1" lang="en-US" altLang="zh-CN" sz="1800" dirty="0">
                <a:solidFill>
                  <a:srgbClr val="800000"/>
                </a:solidFill>
              </a:rPr>
              <a:t> </a:t>
            </a:r>
            <a:r>
              <a:rPr kumimoji="1" lang="zh-CN" altLang="en-US" sz="1800" dirty="0" smtClean="0">
                <a:solidFill>
                  <a:srgbClr val="800000"/>
                </a:solidFill>
              </a:rPr>
              <a:t>重复的工作</a:t>
            </a:r>
            <a:endParaRPr kumimoji="1" lang="en-US" altLang="zh-CN" sz="1800" dirty="0" smtClean="0">
              <a:solidFill>
                <a:srgbClr val="800000"/>
              </a:solidFill>
            </a:endParaRPr>
          </a:p>
          <a:p>
            <a:pPr marL="0" indent="0">
              <a:buNone/>
            </a:pPr>
            <a:endParaRPr kumimoji="1" lang="en-US" altLang="zh-CN" dirty="0">
              <a:solidFill>
                <a:srgbClr val="800000"/>
              </a:solidFill>
            </a:endParaRPr>
          </a:p>
          <a:p>
            <a:pPr marL="0" indent="0">
              <a:buNone/>
            </a:pPr>
            <a:endParaRPr kumimoji="1" lang="en-US" altLang="zh-CN" dirty="0" smtClean="0">
              <a:solidFill>
                <a:srgbClr val="800000"/>
              </a:solidFill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708967" y="4227008"/>
            <a:ext cx="7647159" cy="2066068"/>
            <a:chOff x="708967" y="4227008"/>
            <a:chExt cx="7647159" cy="2066068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89690" y="4228241"/>
              <a:ext cx="4766436" cy="2063602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03302" y="4659841"/>
              <a:ext cx="4157592" cy="1632002"/>
            </a:xfrm>
            <a:prstGeom prst="rect">
              <a:avLst/>
            </a:prstGeom>
          </p:spPr>
        </p:pic>
        <p:pic>
          <p:nvPicPr>
            <p:cNvPr id="1026" name="Picture 2" descr="âæºå¨äººâçå¾çæç´¢ç»æ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8967" y="4227008"/>
              <a:ext cx="3099103" cy="20660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文本框 11"/>
            <p:cNvSpPr txBox="1"/>
            <p:nvPr/>
          </p:nvSpPr>
          <p:spPr>
            <a:xfrm>
              <a:off x="3589690" y="4235413"/>
              <a:ext cx="1569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机器自动编程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38295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108"/>
    </mc:Choice>
    <mc:Fallback xmlns="">
      <p:transition xmlns:p14="http://schemas.microsoft.com/office/powerpoint/2010/main" spd="slow" advTm="61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代码补全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zh-CN" altLang="en-US" dirty="0">
                <a:solidFill>
                  <a:srgbClr val="800000"/>
                </a:solidFill>
              </a:rPr>
              <a:t>局部</a:t>
            </a:r>
            <a:r>
              <a:rPr kumimoji="1" lang="zh-CN" altLang="en-US" dirty="0" smtClean="0">
                <a:solidFill>
                  <a:srgbClr val="800000"/>
                </a:solidFill>
              </a:rPr>
              <a:t>性特征</a:t>
            </a:r>
            <a:endParaRPr kumimoji="1" lang="en-US" altLang="zh-CN" dirty="0" smtClean="0">
              <a:solidFill>
                <a:srgbClr val="800000"/>
              </a:solidFill>
            </a:endParaRPr>
          </a:p>
          <a:p>
            <a:pPr marL="0" indent="0">
              <a:buNone/>
            </a:pPr>
            <a:r>
              <a:rPr kumimoji="1" lang="en-US" altLang="zh-CN" dirty="0" smtClean="0">
                <a:solidFill>
                  <a:srgbClr val="800000"/>
                </a:solidFill>
              </a:rPr>
              <a:t>-</a:t>
            </a:r>
            <a:r>
              <a:rPr kumimoji="1" lang="zh-CN" altLang="en-US" dirty="0" smtClean="0">
                <a:solidFill>
                  <a:srgbClr val="800000"/>
                </a:solidFill>
              </a:rPr>
              <a:t>程序是本地重复的，具有本地的规律性</a:t>
            </a:r>
            <a:endParaRPr kumimoji="1" lang="en-US" altLang="zh-CN" dirty="0" smtClean="0">
              <a:solidFill>
                <a:srgbClr val="800000"/>
              </a:solidFill>
            </a:endParaRPr>
          </a:p>
          <a:p>
            <a:pPr marL="0" indent="0">
              <a:buNone/>
            </a:pPr>
            <a:endParaRPr kumimoji="1" lang="en-US" altLang="zh-CN" dirty="0" smtClean="0">
              <a:solidFill>
                <a:srgbClr val="800000"/>
              </a:solidFill>
            </a:endParaRPr>
          </a:p>
          <a:p>
            <a:pPr marL="0" indent="0">
              <a:buNone/>
            </a:pPr>
            <a:endParaRPr kumimoji="1" lang="en-US" altLang="zh-CN" dirty="0" smtClean="0">
              <a:solidFill>
                <a:srgbClr val="800000"/>
              </a:solidFill>
            </a:endParaRPr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A3F78-F4D0-42B7-8300-BE8D968F017E}" type="slidenum">
              <a:rPr lang="zh-CN" altLang="en-US" smtClean="0"/>
              <a:t>20</a:t>
            </a:fld>
            <a:endParaRPr lang="zh-CN" altLang="en-US"/>
          </a:p>
        </p:txBody>
      </p:sp>
      <p:grpSp>
        <p:nvGrpSpPr>
          <p:cNvPr id="25" name="组合 24"/>
          <p:cNvGrpSpPr/>
          <p:nvPr/>
        </p:nvGrpSpPr>
        <p:grpSpPr>
          <a:xfrm>
            <a:off x="1502037" y="2064044"/>
            <a:ext cx="2421652" cy="1245996"/>
            <a:chOff x="703385" y="2411604"/>
            <a:chExt cx="2421652" cy="1245996"/>
          </a:xfrm>
        </p:grpSpPr>
        <p:sp>
          <p:nvSpPr>
            <p:cNvPr id="18" name="矩形 17"/>
            <p:cNvSpPr/>
            <p:nvPr/>
          </p:nvSpPr>
          <p:spPr>
            <a:xfrm>
              <a:off x="703385" y="2411604"/>
              <a:ext cx="2421652" cy="411983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dirty="0" smtClean="0">
                  <a:solidFill>
                    <a:schemeClr val="tx1"/>
                  </a:solidFill>
                </a:rPr>
                <a:t>N-gram</a:t>
              </a:r>
              <a:endParaRPr lang="zh-CN" altLang="en-US" sz="2000" b="1" dirty="0">
                <a:solidFill>
                  <a:schemeClr val="tx1"/>
                </a:solidFill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703385" y="2823587"/>
              <a:ext cx="2421652" cy="83401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dirty="0">
                  <a:solidFill>
                    <a:schemeClr val="tx1"/>
                  </a:solidFill>
                </a:rPr>
                <a:t>p(</a:t>
              </a:r>
              <a:r>
                <a:rPr lang="en-US" altLang="zh-CN" dirty="0" err="1">
                  <a:solidFill>
                    <a:schemeClr val="tx1"/>
                  </a:solidFill>
                </a:rPr>
                <a:t>i|for</a:t>
              </a:r>
              <a:r>
                <a:rPr lang="en-US" altLang="zh-CN" dirty="0">
                  <a:solidFill>
                    <a:schemeClr val="tx1"/>
                  </a:solidFill>
                </a:rPr>
                <a:t> </a:t>
              </a:r>
              <a:r>
                <a:rPr lang="en-US" altLang="zh-CN" dirty="0" smtClean="0">
                  <a:solidFill>
                    <a:schemeClr val="tx1"/>
                  </a:solidFill>
                </a:rPr>
                <a:t>(</a:t>
              </a:r>
              <a:r>
                <a:rPr lang="zh-CN" altLang="en-US" dirty="0" smtClean="0">
                  <a:solidFill>
                    <a:schemeClr val="tx1"/>
                  </a:solidFill>
                </a:rPr>
                <a:t> </a:t>
              </a:r>
              <a:r>
                <a:rPr lang="en-US" altLang="zh-CN" dirty="0" err="1" smtClean="0">
                  <a:solidFill>
                    <a:schemeClr val="tx1"/>
                  </a:solidFill>
                </a:rPr>
                <a:t>int</a:t>
              </a:r>
              <a:r>
                <a:rPr lang="en-US" altLang="zh-CN" dirty="0" smtClean="0">
                  <a:solidFill>
                    <a:schemeClr val="tx1"/>
                  </a:solidFill>
                </a:rPr>
                <a:t> ) </a:t>
              </a:r>
              <a:r>
                <a:rPr lang="en-US" altLang="zh-CN" dirty="0">
                  <a:solidFill>
                    <a:schemeClr val="tx1"/>
                  </a:solidFill>
                </a:rPr>
                <a:t>= 0.3</a:t>
              </a:r>
            </a:p>
            <a:p>
              <a:r>
                <a:rPr lang="en-US" altLang="zh-CN" dirty="0">
                  <a:solidFill>
                    <a:schemeClr val="tx1"/>
                  </a:solidFill>
                </a:rPr>
                <a:t>p(size | for </a:t>
              </a:r>
              <a:r>
                <a:rPr lang="en-US" altLang="zh-CN" dirty="0" smtClean="0">
                  <a:solidFill>
                    <a:schemeClr val="tx1"/>
                  </a:solidFill>
                </a:rPr>
                <a:t>(</a:t>
              </a:r>
              <a:r>
                <a:rPr lang="zh-CN" altLang="en-US" dirty="0" smtClean="0">
                  <a:solidFill>
                    <a:schemeClr val="tx1"/>
                  </a:solidFill>
                </a:rPr>
                <a:t> </a:t>
              </a:r>
              <a:r>
                <a:rPr lang="en-US" altLang="zh-CN" dirty="0" err="1" smtClean="0">
                  <a:solidFill>
                    <a:schemeClr val="tx1"/>
                  </a:solidFill>
                </a:rPr>
                <a:t>int</a:t>
              </a:r>
              <a:r>
                <a:rPr lang="en-US" altLang="zh-CN" dirty="0" smtClean="0">
                  <a:solidFill>
                    <a:schemeClr val="tx1"/>
                  </a:solidFill>
                </a:rPr>
                <a:t> ) </a:t>
              </a:r>
              <a:r>
                <a:rPr lang="en-US" altLang="zh-CN" dirty="0">
                  <a:solidFill>
                    <a:schemeClr val="tx1"/>
                  </a:solidFill>
                </a:rPr>
                <a:t>= 0.05</a:t>
              </a: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1502037" y="4048129"/>
            <a:ext cx="2421652" cy="1245996"/>
            <a:chOff x="3960090" y="2411604"/>
            <a:chExt cx="2421652" cy="1245996"/>
          </a:xfrm>
        </p:grpSpPr>
        <p:sp>
          <p:nvSpPr>
            <p:cNvPr id="20" name="矩形 19"/>
            <p:cNvSpPr/>
            <p:nvPr/>
          </p:nvSpPr>
          <p:spPr>
            <a:xfrm>
              <a:off x="3960090" y="2411604"/>
              <a:ext cx="2421652" cy="411983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dirty="0">
                  <a:solidFill>
                    <a:schemeClr val="tx1"/>
                  </a:solidFill>
                </a:rPr>
                <a:t>Cache</a:t>
              </a:r>
              <a:endParaRPr lang="zh-CN" altLang="en-US" sz="2000" b="1" dirty="0">
                <a:solidFill>
                  <a:schemeClr val="tx1"/>
                </a:solidFill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3960090" y="2823587"/>
              <a:ext cx="2421652" cy="83401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dirty="0">
                  <a:solidFill>
                    <a:schemeClr val="tx1"/>
                  </a:solidFill>
                </a:rPr>
                <a:t>p(</a:t>
              </a:r>
              <a:r>
                <a:rPr lang="en-US" altLang="zh-CN" dirty="0" err="1">
                  <a:solidFill>
                    <a:schemeClr val="tx1"/>
                  </a:solidFill>
                </a:rPr>
                <a:t>i</a:t>
              </a:r>
              <a:r>
                <a:rPr lang="en-US" altLang="zh-CN" dirty="0">
                  <a:solidFill>
                    <a:schemeClr val="tx1"/>
                  </a:solidFill>
                </a:rPr>
                <a:t> | for </a:t>
              </a:r>
              <a:r>
                <a:rPr lang="en-US" altLang="zh-CN" dirty="0" smtClean="0">
                  <a:solidFill>
                    <a:schemeClr val="tx1"/>
                  </a:solidFill>
                </a:rPr>
                <a:t>(</a:t>
              </a:r>
              <a:r>
                <a:rPr lang="zh-CN" altLang="en-US" dirty="0" smtClean="0">
                  <a:solidFill>
                    <a:schemeClr val="tx1"/>
                  </a:solidFill>
                </a:rPr>
                <a:t> </a:t>
              </a:r>
              <a:r>
                <a:rPr lang="en-US" altLang="zh-CN" dirty="0" err="1" smtClean="0">
                  <a:solidFill>
                    <a:schemeClr val="tx1"/>
                  </a:solidFill>
                </a:rPr>
                <a:t>int</a:t>
              </a:r>
              <a:r>
                <a:rPr lang="en-US" altLang="zh-CN" dirty="0" smtClean="0">
                  <a:solidFill>
                    <a:schemeClr val="tx1"/>
                  </a:solidFill>
                </a:rPr>
                <a:t>) </a:t>
              </a:r>
              <a:r>
                <a:rPr lang="en-US" altLang="zh-CN" dirty="0">
                  <a:solidFill>
                    <a:schemeClr val="tx1"/>
                  </a:solidFill>
                </a:rPr>
                <a:t>= 0 </a:t>
              </a:r>
            </a:p>
            <a:p>
              <a:r>
                <a:rPr lang="en-US" altLang="zh-CN" dirty="0">
                  <a:solidFill>
                    <a:schemeClr val="tx1"/>
                  </a:solidFill>
                </a:rPr>
                <a:t>p(size | for </a:t>
              </a:r>
              <a:r>
                <a:rPr lang="en-US" altLang="zh-CN" dirty="0" smtClean="0">
                  <a:solidFill>
                    <a:schemeClr val="tx1"/>
                  </a:solidFill>
                </a:rPr>
                <a:t>(</a:t>
              </a:r>
              <a:r>
                <a:rPr lang="zh-CN" altLang="en-US" dirty="0" smtClean="0">
                  <a:solidFill>
                    <a:schemeClr val="tx1"/>
                  </a:solidFill>
                </a:rPr>
                <a:t> </a:t>
              </a:r>
              <a:r>
                <a:rPr lang="en-US" altLang="zh-CN" dirty="0" err="1" smtClean="0">
                  <a:solidFill>
                    <a:schemeClr val="tx1"/>
                  </a:solidFill>
                </a:rPr>
                <a:t>int</a:t>
              </a:r>
              <a:r>
                <a:rPr lang="en-US" altLang="zh-CN" dirty="0" smtClean="0">
                  <a:solidFill>
                    <a:schemeClr val="tx1"/>
                  </a:solidFill>
                </a:rPr>
                <a:t> ) </a:t>
              </a:r>
              <a:r>
                <a:rPr lang="en-US" altLang="zh-CN" dirty="0">
                  <a:solidFill>
                    <a:schemeClr val="tx1"/>
                  </a:solidFill>
                </a:rPr>
                <a:t>= 1.0</a:t>
              </a:r>
            </a:p>
          </p:txBody>
        </p:sp>
      </p:grpSp>
      <p:sp>
        <p:nvSpPr>
          <p:cNvPr id="24" name="矩形 23"/>
          <p:cNvSpPr/>
          <p:nvPr/>
        </p:nvSpPr>
        <p:spPr>
          <a:xfrm>
            <a:off x="4836542" y="3285796"/>
            <a:ext cx="2783457" cy="83401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zh-CN" dirty="0">
                <a:solidFill>
                  <a:prstClr val="black"/>
                </a:solidFill>
              </a:rPr>
              <a:t>p(</a:t>
            </a:r>
            <a:r>
              <a:rPr lang="en-US" altLang="zh-CN" dirty="0" err="1">
                <a:solidFill>
                  <a:prstClr val="black"/>
                </a:solidFill>
              </a:rPr>
              <a:t>i</a:t>
            </a:r>
            <a:r>
              <a:rPr lang="en-US" altLang="zh-CN" dirty="0">
                <a:solidFill>
                  <a:prstClr val="black"/>
                </a:solidFill>
              </a:rPr>
              <a:t> | for </a:t>
            </a:r>
            <a:r>
              <a:rPr lang="en-US" altLang="zh-CN" dirty="0" smtClean="0">
                <a:solidFill>
                  <a:prstClr val="black"/>
                </a:solidFill>
              </a:rPr>
              <a:t>(</a:t>
            </a:r>
            <a:r>
              <a:rPr lang="zh-CN" altLang="en-US" dirty="0" smtClean="0">
                <a:solidFill>
                  <a:prstClr val="black"/>
                </a:solidFill>
              </a:rPr>
              <a:t> </a:t>
            </a:r>
            <a:r>
              <a:rPr lang="en-US" altLang="zh-CN" dirty="0" err="1" smtClean="0">
                <a:solidFill>
                  <a:prstClr val="black"/>
                </a:solidFill>
              </a:rPr>
              <a:t>int</a:t>
            </a:r>
            <a:r>
              <a:rPr lang="en-US" altLang="zh-CN" dirty="0" smtClean="0">
                <a:solidFill>
                  <a:prstClr val="black"/>
                </a:solidFill>
              </a:rPr>
              <a:t>) </a:t>
            </a:r>
            <a:r>
              <a:rPr lang="en-US" altLang="zh-CN" dirty="0">
                <a:solidFill>
                  <a:prstClr val="black"/>
                </a:solidFill>
              </a:rPr>
              <a:t>= 0.15 </a:t>
            </a:r>
            <a:r>
              <a:rPr lang="en-US" altLang="zh-CN" dirty="0">
                <a:solidFill>
                  <a:srgbClr val="FF0000"/>
                </a:solidFill>
              </a:rPr>
              <a:t>×</a:t>
            </a:r>
          </a:p>
          <a:p>
            <a:pPr lvl="0"/>
            <a:r>
              <a:rPr lang="en-US" altLang="zh-CN" dirty="0">
                <a:solidFill>
                  <a:prstClr val="black"/>
                </a:solidFill>
              </a:rPr>
              <a:t>p(size | for </a:t>
            </a:r>
            <a:r>
              <a:rPr lang="en-US" altLang="zh-CN" dirty="0" smtClean="0">
                <a:solidFill>
                  <a:prstClr val="black"/>
                </a:solidFill>
              </a:rPr>
              <a:t>(</a:t>
            </a:r>
            <a:r>
              <a:rPr lang="zh-CN" altLang="en-US" dirty="0" smtClean="0">
                <a:solidFill>
                  <a:prstClr val="black"/>
                </a:solidFill>
              </a:rPr>
              <a:t> </a:t>
            </a:r>
            <a:r>
              <a:rPr lang="en-US" altLang="zh-CN" dirty="0" err="1" smtClean="0">
                <a:solidFill>
                  <a:prstClr val="black"/>
                </a:solidFill>
              </a:rPr>
              <a:t>int</a:t>
            </a:r>
            <a:r>
              <a:rPr lang="en-US" altLang="zh-CN" dirty="0" smtClean="0">
                <a:solidFill>
                  <a:prstClr val="black"/>
                </a:solidFill>
              </a:rPr>
              <a:t>) </a:t>
            </a:r>
            <a:r>
              <a:rPr lang="en-US" altLang="zh-CN" dirty="0">
                <a:solidFill>
                  <a:prstClr val="black"/>
                </a:solidFill>
              </a:rPr>
              <a:t>= 0.525 </a:t>
            </a:r>
            <a:r>
              <a:rPr lang="zh-CN" altLang="en-US" dirty="0">
                <a:solidFill>
                  <a:srgbClr val="FF0000"/>
                </a:solidFill>
              </a:rPr>
              <a:t>√</a:t>
            </a:r>
            <a:endParaRPr lang="en-US" altLang="zh-CN" dirty="0">
              <a:solidFill>
                <a:srgbClr val="FF0000"/>
              </a:solidFill>
            </a:endParaRPr>
          </a:p>
        </p:txBody>
      </p:sp>
      <p:sp>
        <p:nvSpPr>
          <p:cNvPr id="27" name="线形标注 1 26"/>
          <p:cNvSpPr/>
          <p:nvPr/>
        </p:nvSpPr>
        <p:spPr>
          <a:xfrm>
            <a:off x="4836543" y="4425037"/>
            <a:ext cx="2916962" cy="1057947"/>
          </a:xfrm>
          <a:prstGeom prst="borderCallout1">
            <a:avLst>
              <a:gd name="adj1" fmla="val 61352"/>
              <a:gd name="adj2" fmla="val -5739"/>
              <a:gd name="adj3" fmla="val 43717"/>
              <a:gd name="adj4" fmla="val -28671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zh-CN" dirty="0" smtClean="0">
              <a:solidFill>
                <a:schemeClr val="tx1"/>
              </a:solidFill>
            </a:endParaRPr>
          </a:p>
          <a:p>
            <a:r>
              <a:rPr lang="zh-CN" altLang="en-US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本地文件：</a:t>
            </a:r>
            <a:endParaRPr lang="en-US" altLang="zh-CN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dirty="0" smtClean="0">
                <a:solidFill>
                  <a:schemeClr val="tx1"/>
                </a:solidFill>
              </a:rPr>
              <a:t>“</a:t>
            </a:r>
            <a:r>
              <a:rPr lang="en-US" altLang="zh-CN" dirty="0">
                <a:solidFill>
                  <a:schemeClr val="tx1"/>
                </a:solidFill>
              </a:rPr>
              <a:t>for </a:t>
            </a:r>
            <a:r>
              <a:rPr lang="en-US" altLang="zh-CN" dirty="0" smtClean="0">
                <a:solidFill>
                  <a:schemeClr val="tx1"/>
                </a:solidFill>
              </a:rPr>
              <a:t>(</a:t>
            </a:r>
            <a:r>
              <a:rPr lang="zh-CN" altLang="en-US" dirty="0" smtClean="0">
                <a:solidFill>
                  <a:schemeClr val="tx1"/>
                </a:solidFill>
              </a:rPr>
              <a:t> </a:t>
            </a:r>
            <a:r>
              <a:rPr lang="en-US" altLang="zh-CN" dirty="0" err="1" smtClean="0">
                <a:solidFill>
                  <a:schemeClr val="tx1"/>
                </a:solidFill>
              </a:rPr>
              <a:t>int</a:t>
            </a:r>
            <a:r>
              <a:rPr lang="en-US" altLang="zh-CN" dirty="0" smtClean="0">
                <a:solidFill>
                  <a:schemeClr val="tx1"/>
                </a:solidFill>
              </a:rPr>
              <a:t>  </a:t>
            </a:r>
            <a:r>
              <a:rPr lang="en-US" altLang="zh-CN" dirty="0">
                <a:solidFill>
                  <a:schemeClr val="tx1"/>
                </a:solidFill>
              </a:rPr>
              <a:t>size" occurs 3 times </a:t>
            </a:r>
          </a:p>
          <a:p>
            <a:r>
              <a:rPr lang="en-US" altLang="zh-CN" dirty="0">
                <a:solidFill>
                  <a:schemeClr val="tx1"/>
                </a:solidFill>
              </a:rPr>
              <a:t>“for </a:t>
            </a:r>
            <a:r>
              <a:rPr lang="en-US" altLang="zh-CN" dirty="0" smtClean="0">
                <a:solidFill>
                  <a:schemeClr val="tx1"/>
                </a:solidFill>
              </a:rPr>
              <a:t>(</a:t>
            </a:r>
            <a:r>
              <a:rPr lang="zh-CN" altLang="en-US" dirty="0" smtClean="0">
                <a:solidFill>
                  <a:schemeClr val="tx1"/>
                </a:solidFill>
              </a:rPr>
              <a:t> </a:t>
            </a:r>
            <a:r>
              <a:rPr lang="en-US" altLang="zh-CN" dirty="0" err="1" smtClean="0">
                <a:solidFill>
                  <a:schemeClr val="tx1"/>
                </a:solidFill>
              </a:rPr>
              <a:t>int</a:t>
            </a:r>
            <a:r>
              <a:rPr lang="en-US" altLang="zh-CN" dirty="0" smtClean="0">
                <a:solidFill>
                  <a:schemeClr val="tx1"/>
                </a:solidFill>
              </a:rPr>
              <a:t> </a:t>
            </a:r>
            <a:r>
              <a:rPr lang="en-US" altLang="zh-CN" dirty="0" err="1">
                <a:solidFill>
                  <a:schemeClr val="tx1"/>
                </a:solidFill>
              </a:rPr>
              <a:t>i</a:t>
            </a:r>
            <a:r>
              <a:rPr lang="en-US" altLang="zh-CN" dirty="0">
                <a:solidFill>
                  <a:schemeClr val="tx1"/>
                </a:solidFill>
              </a:rPr>
              <a:t>" never appears</a:t>
            </a:r>
          </a:p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2562822" y="3410416"/>
            <a:ext cx="3898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 smtClean="0"/>
              <a:t>+</a:t>
            </a:r>
            <a:endParaRPr lang="zh-CN" altLang="en-US" sz="3200" dirty="0"/>
          </a:p>
        </p:txBody>
      </p:sp>
      <p:sp>
        <p:nvSpPr>
          <p:cNvPr id="30" name="右大括号 29"/>
          <p:cNvSpPr/>
          <p:nvPr/>
        </p:nvSpPr>
        <p:spPr>
          <a:xfrm>
            <a:off x="4097438" y="2754773"/>
            <a:ext cx="300942" cy="1817225"/>
          </a:xfrm>
          <a:prstGeom prst="rightBrac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文本框 30"/>
          <p:cNvSpPr txBox="1"/>
          <p:nvPr/>
        </p:nvSpPr>
        <p:spPr>
          <a:xfrm>
            <a:off x="174258" y="5811366"/>
            <a:ext cx="84002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err="1" smtClean="0"/>
              <a:t>Tu</a:t>
            </a:r>
            <a:r>
              <a:rPr lang="en-US" altLang="zh-CN" sz="1600" dirty="0" smtClean="0"/>
              <a:t> et al. On the Localness of Software. FSE 2014</a:t>
            </a:r>
          </a:p>
          <a:p>
            <a:r>
              <a:rPr lang="en-US" altLang="zh-CN" sz="1600" dirty="0" err="1" smtClean="0"/>
              <a:t>Hellendoorn</a:t>
            </a:r>
            <a:r>
              <a:rPr lang="en-US" altLang="zh-CN" sz="1600" dirty="0" smtClean="0"/>
              <a:t> et al. Are Deep Neural Networks the Best Choice for Modeling Source Code? FSE 2017</a:t>
            </a:r>
            <a:endParaRPr lang="zh-CN" altLang="en-US" sz="1600" dirty="0"/>
          </a:p>
        </p:txBody>
      </p:sp>
      <p:sp>
        <p:nvSpPr>
          <p:cNvPr id="17" name="页脚占位符 4"/>
          <p:cNvSpPr>
            <a:spLocks noGrp="1"/>
          </p:cNvSpPr>
          <p:nvPr>
            <p:ph type="ftr" sz="quarter" idx="11"/>
          </p:nvPr>
        </p:nvSpPr>
        <p:spPr>
          <a:xfrm>
            <a:off x="2764639" y="6471280"/>
            <a:ext cx="3617103" cy="324000"/>
          </a:xfrm>
        </p:spPr>
        <p:txBody>
          <a:bodyPr/>
          <a:lstStyle/>
          <a:p>
            <a:r>
              <a:rPr lang="zh-CN" altLang="en-US" smtClean="0"/>
              <a:t>基于</a:t>
            </a:r>
            <a:r>
              <a:rPr lang="zh-CN" altLang="en-US"/>
              <a:t>深度学习的程序生成与补全技术研究进展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54525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108"/>
    </mc:Choice>
    <mc:Fallback xmlns="">
      <p:transition xmlns:p14="http://schemas.microsoft.com/office/powerpoint/2010/main" spd="slow" advTm="6108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代码补全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zh-CN" altLang="en-US" dirty="0" smtClean="0">
                <a:solidFill>
                  <a:srgbClr val="800000"/>
                </a:solidFill>
              </a:rPr>
              <a:t>标识符预测问题 </a:t>
            </a:r>
            <a:endParaRPr kumimoji="1" lang="en-US" altLang="zh-CN" dirty="0" smtClean="0">
              <a:solidFill>
                <a:srgbClr val="800000"/>
              </a:solidFill>
            </a:endParaRPr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A3F78-F4D0-42B7-8300-BE8D968F017E}" type="slidenum">
              <a:rPr lang="zh-CN" altLang="en-US" smtClean="0"/>
              <a:t>21</a:t>
            </a:fld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3202101" y="5359079"/>
            <a:ext cx="672578" cy="6018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云形标注 10"/>
          <p:cNvSpPr/>
          <p:nvPr/>
        </p:nvSpPr>
        <p:spPr>
          <a:xfrm>
            <a:off x="3874679" y="1425638"/>
            <a:ext cx="1180493" cy="436888"/>
          </a:xfrm>
          <a:prstGeom prst="cloudCallout">
            <a:avLst>
              <a:gd name="adj1" fmla="val -97894"/>
              <a:gd name="adj2" fmla="val 28058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solidFill>
                  <a:schemeClr val="tx1"/>
                </a:solidFill>
              </a:rPr>
              <a:t>Copy?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849" y="1750208"/>
            <a:ext cx="7388681" cy="3721189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464457" y="2960963"/>
            <a:ext cx="8314230" cy="26824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4938081" y="1862526"/>
            <a:ext cx="3585028" cy="13741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372623" y="5728055"/>
            <a:ext cx="861024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err="1" smtClean="0"/>
              <a:t>Bhoopchand</a:t>
            </a:r>
            <a:r>
              <a:rPr lang="zh-CN" altLang="en-US" dirty="0"/>
              <a:t> </a:t>
            </a:r>
            <a:r>
              <a:rPr lang="en-US" altLang="zh-CN" dirty="0" smtClean="0"/>
              <a:t>et</a:t>
            </a:r>
            <a:r>
              <a:rPr lang="zh-CN" altLang="en-US" dirty="0" smtClean="0"/>
              <a:t> </a:t>
            </a:r>
            <a:r>
              <a:rPr lang="en-US" altLang="zh-CN" dirty="0" smtClean="0"/>
              <a:t>al.</a:t>
            </a:r>
            <a:r>
              <a:rPr lang="zh-CN" altLang="en-US" dirty="0" smtClean="0"/>
              <a:t> Learning </a:t>
            </a:r>
            <a:r>
              <a:rPr lang="zh-CN" altLang="en-US" dirty="0"/>
              <a:t>Python Code Suggestion with </a:t>
            </a:r>
            <a:r>
              <a:rPr lang="zh-CN" altLang="en-US" dirty="0" smtClean="0"/>
              <a:t>a Sparse </a:t>
            </a:r>
            <a:r>
              <a:rPr lang="zh-CN" altLang="en-US" dirty="0"/>
              <a:t>Pointer </a:t>
            </a:r>
            <a:r>
              <a:rPr lang="zh-CN" altLang="en-US" dirty="0" smtClean="0"/>
              <a:t>Network</a:t>
            </a:r>
            <a:r>
              <a:rPr lang="en-US" altLang="zh-CN" dirty="0" smtClean="0"/>
              <a:t>.</a:t>
            </a:r>
            <a:r>
              <a:rPr lang="zh-CN" altLang="en-US" dirty="0" smtClean="0"/>
              <a:t> </a:t>
            </a:r>
            <a:r>
              <a:rPr lang="en-US" altLang="zh-CN" dirty="0" smtClean="0"/>
              <a:t>2016</a:t>
            </a:r>
          </a:p>
          <a:p>
            <a:r>
              <a:rPr lang="en-US" altLang="zh-CN" dirty="0" smtClean="0"/>
              <a:t>Li</a:t>
            </a:r>
            <a:r>
              <a:rPr lang="zh-CN" altLang="en-US" dirty="0" smtClean="0"/>
              <a:t> </a:t>
            </a:r>
            <a:r>
              <a:rPr lang="en-US" altLang="zh-CN" dirty="0" smtClean="0"/>
              <a:t>et</a:t>
            </a:r>
            <a:r>
              <a:rPr lang="zh-CN" altLang="en-US" dirty="0" smtClean="0"/>
              <a:t> </a:t>
            </a:r>
            <a:r>
              <a:rPr lang="en-US" altLang="zh-CN" dirty="0" smtClean="0"/>
              <a:t>al.</a:t>
            </a:r>
            <a:r>
              <a:rPr lang="zh-CN" altLang="en-US" dirty="0" smtClean="0"/>
              <a:t> </a:t>
            </a:r>
            <a:r>
              <a:rPr lang="en-US" altLang="zh-CN" dirty="0" smtClean="0"/>
              <a:t>Code </a:t>
            </a:r>
            <a:r>
              <a:rPr lang="en-US" altLang="zh-CN" dirty="0"/>
              <a:t>Completion with Neural Attention and Pointer </a:t>
            </a:r>
            <a:r>
              <a:rPr lang="en-US" altLang="zh-CN" dirty="0" smtClean="0"/>
              <a:t>Networks.</a:t>
            </a:r>
            <a:r>
              <a:rPr lang="zh-CN" altLang="en-US" dirty="0" smtClean="0"/>
              <a:t> </a:t>
            </a:r>
            <a:r>
              <a:rPr lang="en-US" altLang="zh-CN" dirty="0" smtClean="0"/>
              <a:t>IJCAI</a:t>
            </a:r>
            <a:r>
              <a:rPr lang="zh-CN" altLang="en-US" dirty="0" smtClean="0"/>
              <a:t> </a:t>
            </a:r>
            <a:r>
              <a:rPr lang="en-US" altLang="zh-CN" dirty="0" smtClean="0"/>
              <a:t>2018</a:t>
            </a:r>
            <a:endParaRPr lang="zh-CN" altLang="en-US" dirty="0"/>
          </a:p>
        </p:txBody>
      </p:sp>
      <p:sp>
        <p:nvSpPr>
          <p:cNvPr id="16" name="页脚占位符 4"/>
          <p:cNvSpPr>
            <a:spLocks noGrp="1"/>
          </p:cNvSpPr>
          <p:nvPr>
            <p:ph type="ftr" sz="quarter" idx="11"/>
          </p:nvPr>
        </p:nvSpPr>
        <p:spPr>
          <a:xfrm>
            <a:off x="2764639" y="6471280"/>
            <a:ext cx="3617103" cy="324000"/>
          </a:xfrm>
        </p:spPr>
        <p:txBody>
          <a:bodyPr/>
          <a:lstStyle/>
          <a:p>
            <a:r>
              <a:rPr lang="zh-CN" altLang="en-US" smtClean="0"/>
              <a:t>基于</a:t>
            </a:r>
            <a:r>
              <a:rPr lang="zh-CN" altLang="en-US"/>
              <a:t>深度学习的程序生成与补全技术研究进展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3082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108"/>
    </mc:Choice>
    <mc:Fallback xmlns="">
      <p:transition xmlns:p14="http://schemas.microsoft.com/office/powerpoint/2010/main" spd="slow" advTm="61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代码补全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zh-CN" altLang="en-US" dirty="0" smtClean="0">
                <a:solidFill>
                  <a:srgbClr val="800000"/>
                </a:solidFill>
              </a:rPr>
              <a:t>抽象语法树的补全</a:t>
            </a:r>
            <a:endParaRPr kumimoji="1" lang="en-US" altLang="zh-CN" dirty="0" smtClean="0">
              <a:solidFill>
                <a:srgbClr val="800000"/>
              </a:solidFill>
            </a:endParaRPr>
          </a:p>
          <a:p>
            <a:pPr marL="0" indent="0">
              <a:buNone/>
            </a:pPr>
            <a:endParaRPr kumimoji="1" lang="en-US" altLang="zh-CN" dirty="0">
              <a:solidFill>
                <a:srgbClr val="800000"/>
              </a:solidFill>
            </a:endParaRPr>
          </a:p>
          <a:p>
            <a:pPr marL="0" indent="0">
              <a:buNone/>
            </a:pPr>
            <a:endParaRPr kumimoji="1" lang="en-US" altLang="zh-CN" dirty="0" smtClean="0">
              <a:solidFill>
                <a:srgbClr val="800000"/>
              </a:solidFill>
            </a:endParaRPr>
          </a:p>
          <a:p>
            <a:pPr marL="0" indent="0">
              <a:buNone/>
            </a:pPr>
            <a:endParaRPr kumimoji="1" lang="zh-CN" altLang="en-US" dirty="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A3F78-F4D0-42B7-8300-BE8D968F017E}" type="slidenum">
              <a:rPr lang="zh-CN" altLang="en-US" smtClean="0"/>
              <a:t>22</a:t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2928" y="1378857"/>
            <a:ext cx="4401578" cy="3497943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168441" y="2147892"/>
            <a:ext cx="4572000" cy="862480"/>
          </a:xfrm>
          <a:prstGeom prst="rect">
            <a:avLst/>
          </a:prstGeom>
        </p:spPr>
        <p:txBody>
          <a:bodyPr>
            <a:spAutoFit/>
          </a:bodyPr>
          <a:lstStyle/>
          <a:p>
            <a:pPr marL="486918" lvl="1" indent="-285750">
              <a:lnSpc>
                <a:spcPct val="110000"/>
              </a:lnSpc>
              <a:spcAft>
                <a:spcPts val="400"/>
              </a:spcAft>
              <a:buFont typeface="Symbol" charset="2"/>
              <a:buChar char="-"/>
            </a:pPr>
            <a:r>
              <a:rPr kumimoji="1" lang="zh-CN" altLang="en-US" sz="22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叶子节点的预测： </a:t>
            </a:r>
            <a:r>
              <a:rPr kumimoji="1" lang="en-US" altLang="zh-CN" sz="22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value</a:t>
            </a:r>
            <a:endParaRPr kumimoji="1" lang="zh-CN" altLang="en-US" sz="2200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486918" lvl="1" indent="-285750">
              <a:lnSpc>
                <a:spcPct val="110000"/>
              </a:lnSpc>
              <a:spcAft>
                <a:spcPts val="400"/>
              </a:spcAft>
              <a:buFont typeface="Symbol" charset="2"/>
              <a:buChar char="-"/>
            </a:pPr>
            <a:r>
              <a:rPr kumimoji="1" lang="zh-CN" altLang="en-US" sz="22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非叶子节点的预测： </a:t>
            </a:r>
            <a:r>
              <a:rPr kumimoji="1" lang="en-US" altLang="zh-CN" sz="22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type</a:t>
            </a:r>
            <a:endParaRPr kumimoji="1" lang="zh-CN" altLang="en-US" sz="2200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372623" y="5728055"/>
            <a:ext cx="861024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/>
              <a:t>Wang</a:t>
            </a:r>
            <a:r>
              <a:rPr lang="zh-CN" altLang="en-US" dirty="0" smtClean="0"/>
              <a:t> </a:t>
            </a:r>
            <a:r>
              <a:rPr lang="en-US" altLang="zh-CN" dirty="0" smtClean="0"/>
              <a:t>et</a:t>
            </a:r>
            <a:r>
              <a:rPr lang="zh-CN" altLang="en-US" dirty="0" smtClean="0"/>
              <a:t> </a:t>
            </a:r>
            <a:r>
              <a:rPr lang="en-US" altLang="zh-CN" dirty="0" smtClean="0"/>
              <a:t>al.</a:t>
            </a:r>
            <a:r>
              <a:rPr lang="zh-CN" altLang="en-US" dirty="0" smtClean="0"/>
              <a:t> </a:t>
            </a:r>
            <a:r>
              <a:rPr lang="en-US" altLang="zh-CN" dirty="0" smtClean="0"/>
              <a:t>Neural</a:t>
            </a:r>
            <a:r>
              <a:rPr lang="zh-CN" altLang="en-US" dirty="0" smtClean="0"/>
              <a:t> </a:t>
            </a:r>
            <a:r>
              <a:rPr lang="en-US" altLang="zh-CN" dirty="0" smtClean="0"/>
              <a:t>Code</a:t>
            </a:r>
            <a:r>
              <a:rPr lang="zh-CN" altLang="en-US" dirty="0" smtClean="0"/>
              <a:t> </a:t>
            </a:r>
            <a:r>
              <a:rPr lang="en-US" altLang="zh-CN" dirty="0" smtClean="0"/>
              <a:t>Completion.</a:t>
            </a:r>
            <a:r>
              <a:rPr lang="zh-CN" altLang="en-US" dirty="0" smtClean="0"/>
              <a:t> </a:t>
            </a:r>
            <a:r>
              <a:rPr lang="en-US" altLang="zh-CN" dirty="0" smtClean="0"/>
              <a:t>2017</a:t>
            </a:r>
          </a:p>
          <a:p>
            <a:r>
              <a:rPr lang="en-US" altLang="zh-CN" dirty="0" smtClean="0"/>
              <a:t>Li</a:t>
            </a:r>
            <a:r>
              <a:rPr lang="zh-CN" altLang="en-US" dirty="0" smtClean="0"/>
              <a:t> </a:t>
            </a:r>
            <a:r>
              <a:rPr lang="en-US" altLang="zh-CN" dirty="0" smtClean="0"/>
              <a:t>et</a:t>
            </a:r>
            <a:r>
              <a:rPr lang="zh-CN" altLang="en-US" dirty="0" smtClean="0"/>
              <a:t> </a:t>
            </a:r>
            <a:r>
              <a:rPr lang="en-US" altLang="zh-CN" dirty="0" smtClean="0"/>
              <a:t>al.</a:t>
            </a:r>
            <a:r>
              <a:rPr lang="zh-CN" altLang="en-US" dirty="0" smtClean="0"/>
              <a:t> </a:t>
            </a:r>
            <a:r>
              <a:rPr lang="en-US" altLang="zh-CN" dirty="0" smtClean="0"/>
              <a:t>Code </a:t>
            </a:r>
            <a:r>
              <a:rPr lang="en-US" altLang="zh-CN" dirty="0"/>
              <a:t>Completion with Neural Attention and Pointer </a:t>
            </a:r>
            <a:r>
              <a:rPr lang="en-US" altLang="zh-CN" dirty="0" smtClean="0"/>
              <a:t>Networks.</a:t>
            </a:r>
            <a:r>
              <a:rPr lang="zh-CN" altLang="en-US" dirty="0" smtClean="0"/>
              <a:t> </a:t>
            </a:r>
            <a:r>
              <a:rPr lang="en-US" altLang="zh-CN" dirty="0" smtClean="0"/>
              <a:t>IJCAI</a:t>
            </a:r>
            <a:r>
              <a:rPr lang="zh-CN" altLang="en-US" dirty="0" smtClean="0"/>
              <a:t> </a:t>
            </a:r>
            <a:r>
              <a:rPr lang="en-US" altLang="zh-CN" dirty="0" smtClean="0"/>
              <a:t>2018</a:t>
            </a:r>
            <a:endParaRPr lang="zh-CN" altLang="en-US" dirty="0"/>
          </a:p>
        </p:txBody>
      </p:sp>
      <p:sp>
        <p:nvSpPr>
          <p:cNvPr id="10" name="页脚占位符 4"/>
          <p:cNvSpPr>
            <a:spLocks noGrp="1"/>
          </p:cNvSpPr>
          <p:nvPr>
            <p:ph type="ftr" sz="quarter" idx="11"/>
          </p:nvPr>
        </p:nvSpPr>
        <p:spPr>
          <a:xfrm>
            <a:off x="2764639" y="6471280"/>
            <a:ext cx="3617103" cy="324000"/>
          </a:xfrm>
        </p:spPr>
        <p:txBody>
          <a:bodyPr/>
          <a:lstStyle/>
          <a:p>
            <a:r>
              <a:rPr lang="zh-CN" altLang="en-US" smtClean="0"/>
              <a:t>基于</a:t>
            </a:r>
            <a:r>
              <a:rPr lang="zh-CN" altLang="en-US"/>
              <a:t>深度学习的程序生成与补全技术研究进展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27702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程序生成维度</a:t>
            </a:r>
            <a:endParaRPr kumimoji="1" lang="zh-CN" altLang="en-US" dirty="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A3F78-F4D0-42B7-8300-BE8D968F017E}" type="slidenum">
              <a:rPr lang="zh-CN" altLang="en-US" smtClean="0"/>
              <a:t>23</a:t>
            </a:fld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295763" y="1260690"/>
            <a:ext cx="1625634" cy="97322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</a:t>
            </a:r>
            <a:endParaRPr lang="zh-CN" altLang="en-US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68441" y="1159393"/>
            <a:ext cx="8159875" cy="1201842"/>
          </a:xfrm>
          <a:prstGeom prst="rect">
            <a:avLst/>
          </a:prstGeom>
          <a:noFill/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     归纳程序综合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zh-CN" altLang="en-US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基于功能描述的程序生成</a:t>
            </a:r>
            <a:r>
              <a:rPr lang="en-US" altLang="zh-CN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代码补全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95763" y="2563829"/>
            <a:ext cx="1625634" cy="97322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</a:t>
            </a:r>
          </a:p>
        </p:txBody>
      </p:sp>
      <p:sp>
        <p:nvSpPr>
          <p:cNvPr id="11" name="矩形 10"/>
          <p:cNvSpPr/>
          <p:nvPr/>
        </p:nvSpPr>
        <p:spPr>
          <a:xfrm>
            <a:off x="168441" y="2462532"/>
            <a:ext cx="8159875" cy="12018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 循环神经网络   指针网络</a:t>
            </a:r>
            <a:r>
              <a:rPr lang="en-US" altLang="zh-CN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zh-CN" altLang="en-US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树形网络     图网络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295763" y="3866968"/>
            <a:ext cx="1625634" cy="97322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程序表示</a:t>
            </a:r>
            <a:endParaRPr lang="zh-CN" altLang="en-US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68441" y="3765671"/>
            <a:ext cx="8159875" cy="12018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    序列</a:t>
            </a:r>
            <a:r>
              <a:rPr lang="en-US" altLang="zh-CN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zh-CN" altLang="en-US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抽象语法树   数据流图     </a:t>
            </a:r>
            <a:r>
              <a:rPr lang="en-US" altLang="zh-CN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API</a:t>
            </a:r>
            <a:r>
              <a:rPr lang="zh-CN" altLang="en-US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调用图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295763" y="5183119"/>
            <a:ext cx="1625634" cy="97322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代码语料库</a:t>
            </a:r>
            <a:endParaRPr lang="zh-CN" altLang="en-US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68441" y="5068810"/>
            <a:ext cx="8159875" cy="12018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   </a:t>
            </a:r>
            <a:r>
              <a:rPr lang="en-US" altLang="zh-CN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DSL    </a:t>
            </a:r>
            <a:r>
              <a:rPr lang="zh-CN" altLang="en-US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输入输出样例 </a:t>
            </a:r>
            <a:r>
              <a:rPr lang="en-US" altLang="zh-CN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自然语言</a:t>
            </a:r>
            <a:r>
              <a:rPr lang="en-US" altLang="zh-CN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代码对   源代码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68441" y="2506675"/>
            <a:ext cx="8159875" cy="1201842"/>
          </a:xfrm>
          <a:prstGeom prst="rect">
            <a:avLst/>
          </a:prstGeom>
          <a:noFill/>
          <a:ln w="317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     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168441" y="3793344"/>
            <a:ext cx="8159875" cy="1201842"/>
          </a:xfrm>
          <a:prstGeom prst="rect">
            <a:avLst/>
          </a:prstGeom>
          <a:noFill/>
          <a:ln w="317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     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页脚占位符 4"/>
          <p:cNvSpPr>
            <a:spLocks noGrp="1"/>
          </p:cNvSpPr>
          <p:nvPr>
            <p:ph type="ftr" sz="quarter" idx="11"/>
          </p:nvPr>
        </p:nvSpPr>
        <p:spPr>
          <a:xfrm>
            <a:off x="2764639" y="6471280"/>
            <a:ext cx="3617103" cy="324000"/>
          </a:xfrm>
        </p:spPr>
        <p:txBody>
          <a:bodyPr/>
          <a:lstStyle/>
          <a:p>
            <a:r>
              <a:rPr lang="zh-CN" altLang="en-US" smtClean="0"/>
              <a:t>基于</a:t>
            </a:r>
            <a:r>
              <a:rPr lang="zh-CN" altLang="en-US"/>
              <a:t>深度学习的程序生成与补全技术研究进展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9276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程序表示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A3F78-F4D0-42B7-8300-BE8D968F017E}" type="slidenum">
              <a:rPr lang="zh-CN" altLang="en-US" smtClean="0"/>
              <a:t>24</a:t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579" y="1636444"/>
            <a:ext cx="7445108" cy="4063588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68441" y="2286000"/>
            <a:ext cx="1103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mtClean="0">
                <a:latin typeface="Microsoft YaHei" charset="-122"/>
                <a:ea typeface="Microsoft YaHei" charset="-122"/>
                <a:cs typeface="Microsoft YaHei" charset="-122"/>
              </a:rPr>
              <a:t>语言模型</a:t>
            </a:r>
            <a:endParaRPr kumimoji="1" lang="zh-CN" altLang="en-US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68440" y="329890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mtClean="0">
                <a:latin typeface="Microsoft YaHei" charset="-122"/>
                <a:ea typeface="Microsoft YaHei" charset="-122"/>
                <a:cs typeface="Microsoft YaHei" charset="-122"/>
              </a:rPr>
              <a:t>树模型</a:t>
            </a:r>
            <a:endParaRPr kumimoji="1" lang="zh-CN" altLang="en-US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80815" y="4729687"/>
            <a:ext cx="875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图模型</a:t>
            </a:r>
            <a:endParaRPr kumimoji="1"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0" name="页脚占位符 4"/>
          <p:cNvSpPr>
            <a:spLocks noGrp="1"/>
          </p:cNvSpPr>
          <p:nvPr>
            <p:ph type="ftr" sz="quarter" idx="11"/>
          </p:nvPr>
        </p:nvSpPr>
        <p:spPr>
          <a:xfrm>
            <a:off x="2764639" y="6471280"/>
            <a:ext cx="3617103" cy="324000"/>
          </a:xfrm>
        </p:spPr>
        <p:txBody>
          <a:bodyPr/>
          <a:lstStyle/>
          <a:p>
            <a:r>
              <a:rPr lang="zh-CN" altLang="en-US" smtClean="0"/>
              <a:t>基于</a:t>
            </a:r>
            <a:r>
              <a:rPr lang="zh-CN" altLang="en-US"/>
              <a:t>深度学习的程序生成与补全技术研究进展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74138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/>
      <p:bldP spid="8" grpId="0"/>
      <p:bldP spid="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基于语言模型的程序生成模型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kumimoji="1" lang="zh-CN" altLang="en-US" dirty="0" smtClean="0">
                    <a:solidFill>
                      <a:srgbClr val="800000"/>
                    </a:solidFill>
                  </a:rPr>
                  <a:t>对于代码片段</a:t>
                </a:r>
                <a14:m>
                  <m:oMath xmlns:m="http://schemas.openxmlformats.org/officeDocument/2006/math">
                    <m:r>
                      <a:rPr kumimoji="1" lang="en-US" altLang="zh-CN" b="1" i="1" smtClean="0">
                        <a:solidFill>
                          <a:srgbClr val="800000"/>
                        </a:solidFill>
                        <a:latin typeface="Cambria Math" panose="02040503050406030204" pitchFamily="18" charset="0"/>
                      </a:rPr>
                      <m:t>𝒔</m:t>
                    </m:r>
                    <m:r>
                      <a:rPr kumimoji="1" lang="en-US" altLang="zh-CN" b="1" i="1" smtClean="0">
                        <a:solidFill>
                          <a:srgbClr val="8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kumimoji="1" lang="en-US" altLang="zh-CN" b="1" i="1" smtClean="0">
                            <a:solidFill>
                              <a:srgbClr val="80000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CN" b="1" i="1" smtClean="0">
                            <a:solidFill>
                              <a:srgbClr val="800000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kumimoji="1" lang="en-US" altLang="zh-CN" b="1" i="1" smtClean="0">
                            <a:solidFill>
                              <a:srgbClr val="80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sSub>
                      <m:sSubPr>
                        <m:ctrlPr>
                          <a:rPr kumimoji="1" lang="en-US" altLang="zh-CN" b="1" i="1" smtClean="0">
                            <a:solidFill>
                              <a:srgbClr val="80000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CN" b="1" i="1" smtClean="0">
                            <a:solidFill>
                              <a:srgbClr val="800000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kumimoji="1" lang="en-US" altLang="zh-CN" b="1" i="1" smtClean="0">
                            <a:solidFill>
                              <a:srgbClr val="80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kumimoji="1" lang="en-US" altLang="zh-CN" b="1" i="1" smtClean="0">
                        <a:solidFill>
                          <a:srgbClr val="800000"/>
                        </a:solidFill>
                        <a:latin typeface="Cambria Math" panose="02040503050406030204" pitchFamily="18" charset="0"/>
                      </a:rPr>
                      <m:t>…</m:t>
                    </m:r>
                    <m:sSub>
                      <m:sSubPr>
                        <m:ctrlPr>
                          <a:rPr kumimoji="1" lang="en-US" altLang="zh-CN" b="1" i="1" smtClean="0">
                            <a:solidFill>
                              <a:srgbClr val="80000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CN" b="1" i="1" smtClean="0">
                            <a:solidFill>
                              <a:srgbClr val="800000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kumimoji="1" lang="en-US" altLang="zh-CN" b="1" i="1" smtClean="0">
                            <a:solidFill>
                              <a:srgbClr val="80000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</m:oMath>
                </a14:m>
                <a:r>
                  <a:rPr kumimoji="1" lang="en-US" altLang="zh-CN" b="1" dirty="0" smtClean="0">
                    <a:solidFill>
                      <a:srgbClr val="800000"/>
                    </a:solidFill>
                  </a:rPr>
                  <a:t> </a:t>
                </a:r>
              </a:p>
              <a:p>
                <a:pPr marL="0" indent="0" algn="ctr">
                  <a:buNone/>
                </a:pPr>
                <a:r>
                  <a:rPr kumimoji="1" lang="zh-CN" altLang="en-US" b="1" dirty="0" smtClean="0">
                    <a:solidFill>
                      <a:srgbClr val="800000"/>
                    </a:solidFill>
                  </a:rPr>
                  <a:t>估计</a:t>
                </a:r>
                <a14:m>
                  <m:oMath xmlns:m="http://schemas.openxmlformats.org/officeDocument/2006/math">
                    <m:r>
                      <a:rPr kumimoji="1" lang="en-US" altLang="zh-CN" b="1" i="1" smtClean="0">
                        <a:solidFill>
                          <a:srgbClr val="800000"/>
                        </a:solidFill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kumimoji="1" lang="en-US" altLang="zh-CN" b="1" i="1" smtClean="0">
                            <a:solidFill>
                              <a:srgbClr val="800000"/>
                            </a:solidFill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b="1" i="1" smtClean="0">
                                <a:solidFill>
                                  <a:srgbClr val="800000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1" i="1" smtClean="0">
                                <a:solidFill>
                                  <a:srgbClr val="800000"/>
                                </a:solidFill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kumimoji="1" lang="en-US" altLang="zh-CN" b="1" i="1" smtClean="0">
                                <a:solidFill>
                                  <a:srgbClr val="80000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zh-CN" b="1" i="1" smtClean="0">
                                <a:solidFill>
                                  <a:srgbClr val="800000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1" i="1" smtClean="0">
                                <a:solidFill>
                                  <a:srgbClr val="800000"/>
                                </a:solidFill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kumimoji="1" lang="en-US" altLang="zh-CN" b="1" i="1" smtClean="0">
                                <a:solidFill>
                                  <a:srgbClr val="80000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kumimoji="1" lang="en-US" altLang="zh-CN" b="1" i="1" smtClean="0">
                            <a:solidFill>
                              <a:srgbClr val="800000"/>
                            </a:solidFill>
                            <a:latin typeface="Cambria Math" panose="02040503050406030204" pitchFamily="18" charset="0"/>
                          </a:rPr>
                          <m:t>…</m:t>
                        </m:r>
                        <m:sSub>
                          <m:sSubPr>
                            <m:ctrlPr>
                              <a:rPr kumimoji="1" lang="en-US" altLang="zh-CN" b="1" i="1" smtClean="0">
                                <a:solidFill>
                                  <a:srgbClr val="800000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1" i="1" smtClean="0">
                                <a:solidFill>
                                  <a:srgbClr val="800000"/>
                                </a:solidFill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kumimoji="1" lang="en-US" altLang="zh-CN" b="1" i="1" smtClean="0">
                                <a:solidFill>
                                  <a:srgbClr val="800000"/>
                                </a:solidFill>
                                <a:latin typeface="Cambria Math" panose="02040503050406030204" pitchFamily="18" charset="0"/>
                              </a:rPr>
                              <m:t>𝒏</m:t>
                            </m:r>
                          </m:sub>
                        </m:sSub>
                      </m:e>
                    </m:d>
                  </m:oMath>
                </a14:m>
                <a:endParaRPr kumimoji="1" lang="en-US" altLang="zh-CN" b="1" dirty="0" smtClean="0">
                  <a:solidFill>
                    <a:srgbClr val="800000"/>
                  </a:solidFill>
                </a:endParaRPr>
              </a:p>
              <a:p>
                <a:pPr marL="0" indent="0">
                  <a:buNone/>
                </a:pPr>
                <a:endParaRPr kumimoji="1" lang="en-US" altLang="zh-CN" b="1" dirty="0" smtClean="0">
                  <a:solidFill>
                    <a:srgbClr val="800000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1" i="1" smtClean="0">
                          <a:solidFill>
                            <a:srgbClr val="800000"/>
                          </a:solidFill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kumimoji="1" lang="en-US" altLang="zh-CN" b="1" i="1" smtClean="0">
                              <a:solidFill>
                                <a:srgbClr val="800000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b="1" i="1" smtClean="0">
                                  <a:solidFill>
                                    <a:srgbClr val="80000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1" i="1" smtClean="0">
                                  <a:solidFill>
                                    <a:srgbClr val="800000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kumimoji="1" lang="en-US" altLang="zh-CN" b="1" i="1" smtClean="0">
                                  <a:solidFill>
                                    <a:srgbClr val="80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1" lang="en-US" altLang="zh-CN" b="1" i="1" smtClean="0">
                                  <a:solidFill>
                                    <a:srgbClr val="80000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1" i="1" smtClean="0">
                                  <a:solidFill>
                                    <a:srgbClr val="800000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kumimoji="1" lang="en-US" altLang="zh-CN" b="1" i="1" smtClean="0">
                                  <a:solidFill>
                                    <a:srgbClr val="80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  <m:r>
                            <a:rPr kumimoji="1" lang="en-US" altLang="zh-CN" b="1" i="1" smtClean="0">
                              <a:solidFill>
                                <a:srgbClr val="800000"/>
                              </a:solidFill>
                              <a:latin typeface="Cambria Math" panose="02040503050406030204" pitchFamily="18" charset="0"/>
                            </a:rPr>
                            <m:t>…</m:t>
                          </m:r>
                          <m:sSub>
                            <m:sSubPr>
                              <m:ctrlPr>
                                <a:rPr kumimoji="1" lang="en-US" altLang="zh-CN" b="1" i="1" smtClean="0">
                                  <a:solidFill>
                                    <a:srgbClr val="80000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1" i="1" smtClean="0">
                                  <a:solidFill>
                                    <a:srgbClr val="800000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kumimoji="1" lang="en-US" altLang="zh-CN" b="1" i="1" smtClean="0">
                                  <a:solidFill>
                                    <a:srgbClr val="800000"/>
                                  </a:solidFill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b>
                          </m:sSub>
                        </m:e>
                      </m:d>
                      <m:r>
                        <a:rPr kumimoji="1" lang="en-US" altLang="zh-CN" b="1" i="1" smtClean="0">
                          <a:solidFill>
                            <a:srgbClr val="8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b="1" i="1" smtClean="0">
                          <a:solidFill>
                            <a:srgbClr val="800000"/>
                          </a:solidFill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kumimoji="1" lang="en-US" altLang="zh-CN" b="1" i="1" smtClean="0">
                              <a:solidFill>
                                <a:srgbClr val="800000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b="1" i="1" smtClean="0">
                                  <a:solidFill>
                                    <a:srgbClr val="80000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1" i="1" smtClean="0">
                                  <a:solidFill>
                                    <a:srgbClr val="800000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kumimoji="1" lang="en-US" altLang="zh-CN" b="1" i="1" smtClean="0">
                                  <a:solidFill>
                                    <a:srgbClr val="80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d>
                      <m:r>
                        <a:rPr kumimoji="1" lang="en-US" altLang="zh-CN" b="1" i="1" smtClean="0">
                          <a:solidFill>
                            <a:srgbClr val="800000"/>
                          </a:solidFill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kumimoji="1" lang="en-US" altLang="zh-CN" b="1" i="1" smtClean="0">
                              <a:solidFill>
                                <a:srgbClr val="800000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b="1" i="1" smtClean="0">
                                  <a:solidFill>
                                    <a:srgbClr val="80000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1" i="1" smtClean="0">
                                  <a:solidFill>
                                    <a:srgbClr val="800000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kumimoji="1" lang="en-US" altLang="zh-CN" b="1" i="1" smtClean="0">
                                  <a:solidFill>
                                    <a:srgbClr val="80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kumimoji="1" lang="en-US" altLang="zh-CN" b="1" i="1" smtClean="0">
                                  <a:solidFill>
                                    <a:srgbClr val="80000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1" i="1" smtClean="0">
                                  <a:solidFill>
                                    <a:srgbClr val="800000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kumimoji="1" lang="en-US" altLang="zh-CN" b="1" i="1" smtClean="0">
                                  <a:solidFill>
                                    <a:srgbClr val="80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d>
                      <m:r>
                        <a:rPr kumimoji="1" lang="en-US" altLang="zh-CN" b="1" i="1" smtClean="0">
                          <a:solidFill>
                            <a:srgbClr val="800000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  <m:r>
                        <a:rPr kumimoji="1" lang="en-US" altLang="zh-CN" b="1" i="1" smtClean="0">
                          <a:solidFill>
                            <a:srgbClr val="800000"/>
                          </a:solidFill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kumimoji="1" lang="en-US" altLang="zh-CN" b="1" i="1" smtClean="0">
                          <a:solidFill>
                            <a:srgbClr val="8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zh-CN" b="1" i="1" smtClean="0">
                              <a:solidFill>
                                <a:srgbClr val="80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b="1" i="1" smtClean="0">
                              <a:solidFill>
                                <a:srgbClr val="800000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kumimoji="1" lang="en-US" altLang="zh-CN" b="1" i="1" smtClean="0">
                              <a:solidFill>
                                <a:srgbClr val="800000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r>
                        <a:rPr kumimoji="1" lang="en-US" altLang="zh-CN" b="1" i="1" smtClean="0">
                          <a:solidFill>
                            <a:srgbClr val="80000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kumimoji="1" lang="en-US" altLang="zh-CN" b="1" i="1" smtClean="0">
                              <a:solidFill>
                                <a:srgbClr val="80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b="1" i="1" smtClean="0">
                              <a:solidFill>
                                <a:srgbClr val="800000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kumimoji="1" lang="en-US" altLang="zh-CN" b="1" i="1" smtClean="0">
                              <a:solidFill>
                                <a:srgbClr val="8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sSub>
                        <m:sSubPr>
                          <m:ctrlPr>
                            <a:rPr kumimoji="1" lang="en-US" altLang="zh-CN" b="1" i="1" smtClean="0">
                              <a:solidFill>
                                <a:srgbClr val="80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b="1" i="1" smtClean="0">
                              <a:solidFill>
                                <a:srgbClr val="800000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kumimoji="1" lang="en-US" altLang="zh-CN" b="1" i="1" smtClean="0">
                              <a:solidFill>
                                <a:srgbClr val="8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kumimoji="1" lang="en-US" altLang="zh-CN" b="1" i="1" smtClean="0">
                          <a:solidFill>
                            <a:srgbClr val="800000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  <m:sSub>
                        <m:sSubPr>
                          <m:ctrlPr>
                            <a:rPr kumimoji="1" lang="en-US" altLang="zh-CN" b="1" i="1" smtClean="0">
                              <a:solidFill>
                                <a:srgbClr val="80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b="1" i="1" smtClean="0">
                              <a:solidFill>
                                <a:srgbClr val="800000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kumimoji="1" lang="en-US" altLang="zh-CN" b="1" i="1" smtClean="0">
                              <a:solidFill>
                                <a:srgbClr val="800000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kumimoji="1" lang="en-US" altLang="zh-CN" b="1" i="1" smtClean="0">
                              <a:solidFill>
                                <a:srgbClr val="8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kumimoji="1" lang="en-US" altLang="zh-CN" b="1" i="1" smtClean="0">
                              <a:solidFill>
                                <a:srgbClr val="8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kumimoji="1" lang="en-US" altLang="zh-CN" b="1" i="1" smtClean="0">
                          <a:solidFill>
                            <a:srgbClr val="8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en-US" altLang="zh-CN" b="1" dirty="0" smtClean="0">
                  <a:solidFill>
                    <a:srgbClr val="800000"/>
                  </a:solidFill>
                </a:endParaRPr>
              </a:p>
              <a:p>
                <a:pPr marL="0" indent="0">
                  <a:buNone/>
                </a:pPr>
                <a:endParaRPr kumimoji="1" lang="en-US" altLang="zh-CN" dirty="0">
                  <a:solidFill>
                    <a:srgbClr val="800000"/>
                  </a:solidFill>
                </a:endParaRPr>
              </a:p>
              <a:p>
                <a:pPr marL="0" indent="0">
                  <a:buNone/>
                </a:pPr>
                <a:endParaRPr kumimoji="1" lang="en-US" altLang="zh-CN" b="1" dirty="0" smtClean="0">
                  <a:solidFill>
                    <a:srgbClr val="800000"/>
                  </a:solidFill>
                </a:endParaRPr>
              </a:p>
              <a:p>
                <a:pPr marL="0" indent="0">
                  <a:buNone/>
                </a:pPr>
                <a:endParaRPr kumimoji="1" lang="en-US" altLang="zh-CN" dirty="0" smtClean="0">
                  <a:solidFill>
                    <a:srgbClr val="800000"/>
                  </a:solidFill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2144" t="-6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A3F78-F4D0-42B7-8300-BE8D968F017E}" type="slidenum">
              <a:rPr lang="zh-CN" altLang="en-US" smtClean="0"/>
              <a:t>25</a:t>
            </a:fld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270041" y="3468692"/>
            <a:ext cx="4572000" cy="1312154"/>
          </a:xfrm>
          <a:prstGeom prst="rect">
            <a:avLst/>
          </a:prstGeom>
        </p:spPr>
        <p:txBody>
          <a:bodyPr>
            <a:spAutoFit/>
          </a:bodyPr>
          <a:lstStyle/>
          <a:p>
            <a:pPr marL="486918" lvl="1" indent="-285750">
              <a:lnSpc>
                <a:spcPct val="110000"/>
              </a:lnSpc>
              <a:spcAft>
                <a:spcPts val="400"/>
              </a:spcAft>
              <a:buFont typeface="Symbol" charset="2"/>
              <a:buChar char="-"/>
            </a:pPr>
            <a:r>
              <a:rPr kumimoji="1" lang="en-US" altLang="zh-CN" sz="22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N-gram</a:t>
            </a:r>
          </a:p>
          <a:p>
            <a:pPr marL="486918" lvl="1" indent="-285750">
              <a:lnSpc>
                <a:spcPct val="110000"/>
              </a:lnSpc>
              <a:spcAft>
                <a:spcPts val="400"/>
              </a:spcAft>
              <a:buFont typeface="Symbol" charset="2"/>
              <a:buChar char="-"/>
            </a:pPr>
            <a:r>
              <a:rPr kumimoji="1" lang="zh-CN" altLang="en-US" sz="22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循环神经网络</a:t>
            </a:r>
            <a:endParaRPr kumimoji="1" lang="en-US" altLang="zh-CN" sz="2200" dirty="0" smtClean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486918" lvl="1" indent="-285750">
              <a:lnSpc>
                <a:spcPct val="110000"/>
              </a:lnSpc>
              <a:spcAft>
                <a:spcPts val="400"/>
              </a:spcAft>
              <a:buFont typeface="Symbol" charset="2"/>
              <a:buChar char="-"/>
            </a:pPr>
            <a:r>
              <a:rPr kumimoji="1" lang="zh-CN" altLang="en-US" sz="22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指针网络</a:t>
            </a:r>
            <a:endParaRPr kumimoji="1" lang="zh-CN" altLang="en-US" sz="2200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>
          <a:xfrm>
            <a:off x="2764639" y="6471280"/>
            <a:ext cx="3617103" cy="324000"/>
          </a:xfrm>
        </p:spPr>
        <p:txBody>
          <a:bodyPr/>
          <a:lstStyle/>
          <a:p>
            <a:r>
              <a:rPr lang="zh-CN" altLang="en-US" smtClean="0"/>
              <a:t>基于</a:t>
            </a:r>
            <a:r>
              <a:rPr lang="zh-CN" altLang="en-US"/>
              <a:t>深度学习的程序生成与补全技术研究进展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9596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108"/>
    </mc:Choice>
    <mc:Fallback xmlns="">
      <p:transition xmlns:p14="http://schemas.microsoft.com/office/powerpoint/2010/main" spd="slow" advTm="6108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基于语言模型的程序生成模型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kumimoji="1" lang="en-US" altLang="zh-CN" dirty="0" smtClean="0">
                    <a:solidFill>
                      <a:srgbClr val="800000"/>
                    </a:solidFill>
                  </a:rPr>
                  <a:t>N-gram: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1" i="1" smtClean="0">
                          <a:solidFill>
                            <a:srgbClr val="800000"/>
                          </a:solidFill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kumimoji="1" lang="en-US" altLang="zh-CN" b="1" i="1" smtClean="0">
                          <a:solidFill>
                            <a:srgbClr val="8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zh-CN" b="1" i="1" smtClean="0">
                              <a:solidFill>
                                <a:srgbClr val="80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b="1" i="1" smtClean="0">
                              <a:solidFill>
                                <a:srgbClr val="800000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kumimoji="1" lang="en-US" altLang="zh-CN" b="1" i="1" smtClean="0">
                              <a:solidFill>
                                <a:srgbClr val="800000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kumimoji="1" lang="en-US" altLang="zh-CN" b="1" i="1" smtClean="0">
                          <a:solidFill>
                            <a:srgbClr val="80000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kumimoji="1" lang="en-US" altLang="zh-CN" b="1" i="1" smtClean="0">
                              <a:solidFill>
                                <a:srgbClr val="80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b="1" i="1" smtClean="0">
                              <a:solidFill>
                                <a:srgbClr val="800000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kumimoji="1" lang="en-US" altLang="zh-CN" b="1" i="1" smtClean="0">
                              <a:solidFill>
                                <a:srgbClr val="8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kumimoji="1" lang="en-US" altLang="zh-CN" b="1" i="1" smtClean="0">
                          <a:solidFill>
                            <a:srgbClr val="800000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  <m:sSub>
                        <m:sSubPr>
                          <m:ctrlPr>
                            <a:rPr kumimoji="1" lang="en-US" altLang="zh-CN" b="1" i="1" smtClean="0">
                              <a:solidFill>
                                <a:srgbClr val="80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b="1" i="1" smtClean="0">
                              <a:solidFill>
                                <a:srgbClr val="800000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kumimoji="1" lang="en-US" altLang="zh-CN" b="1" i="1" smtClean="0">
                              <a:solidFill>
                                <a:srgbClr val="800000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kumimoji="1" lang="en-US" altLang="zh-CN" b="1" i="1" smtClean="0">
                              <a:solidFill>
                                <a:srgbClr val="8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kumimoji="1" lang="en-US" altLang="zh-CN" b="1" i="1" smtClean="0">
                              <a:solidFill>
                                <a:srgbClr val="8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kumimoji="1" lang="en-US" altLang="zh-CN" b="1" i="1" smtClean="0">
                          <a:solidFill>
                            <a:srgbClr val="8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kumimoji="1" lang="en-US" altLang="zh-CN" b="1" i="1" smtClean="0">
                          <a:solidFill>
                            <a:srgbClr val="8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kumimoji="1" lang="en-US" altLang="zh-CN" b="1" i="1" smtClean="0">
                          <a:solidFill>
                            <a:srgbClr val="8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𝑷</m:t>
                      </m:r>
                      <m:r>
                        <a:rPr kumimoji="1" lang="en-US" altLang="zh-CN" b="1" i="1" smtClean="0">
                          <a:solidFill>
                            <a:srgbClr val="8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zh-CN" b="1" i="1" smtClean="0">
                              <a:solidFill>
                                <a:srgbClr val="800000"/>
                              </a:solidFill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1" i="1" smtClean="0">
                              <a:solidFill>
                                <a:srgbClr val="8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kumimoji="1" lang="en-US" altLang="zh-CN" b="1" i="1" smtClean="0">
                              <a:solidFill>
                                <a:srgbClr val="8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kumimoji="1" lang="en-US" altLang="zh-CN" b="1" i="1" smtClean="0">
                          <a:solidFill>
                            <a:srgbClr val="8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kumimoji="1" lang="en-US" altLang="zh-CN" b="1" i="1" smtClean="0">
                              <a:solidFill>
                                <a:srgbClr val="800000"/>
                              </a:solidFill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1" i="1" smtClean="0">
                              <a:solidFill>
                                <a:srgbClr val="8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kumimoji="1" lang="en-US" altLang="zh-CN" b="1" i="1" smtClean="0">
                              <a:solidFill>
                                <a:srgbClr val="8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𝒊</m:t>
                          </m:r>
                          <m:r>
                            <a:rPr kumimoji="1" lang="en-US" altLang="zh-CN" b="1" i="1" smtClean="0">
                              <a:solidFill>
                                <a:srgbClr val="8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kumimoji="1" lang="en-US" altLang="zh-CN" b="1" i="1" smtClean="0">
                              <a:solidFill>
                                <a:srgbClr val="8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  <m:r>
                            <a:rPr kumimoji="1" lang="en-US" altLang="zh-CN" b="1" i="1" smtClean="0">
                              <a:solidFill>
                                <a:srgbClr val="8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kumimoji="1" lang="en-US" altLang="zh-CN" b="1" i="1" smtClean="0">
                              <a:solidFill>
                                <a:srgbClr val="8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kumimoji="1" lang="en-US" altLang="zh-CN" b="1" i="1" smtClean="0">
                          <a:solidFill>
                            <a:srgbClr val="8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…</m:t>
                      </m:r>
                      <m:sSub>
                        <m:sSubPr>
                          <m:ctrlPr>
                            <a:rPr kumimoji="1" lang="en-US" altLang="zh-CN" b="1" i="1" smtClean="0">
                              <a:solidFill>
                                <a:srgbClr val="800000"/>
                              </a:solidFill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1" i="1" smtClean="0">
                              <a:solidFill>
                                <a:srgbClr val="8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kumimoji="1" lang="en-US" altLang="zh-CN" b="1" i="1" smtClean="0">
                              <a:solidFill>
                                <a:srgbClr val="8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𝒊</m:t>
                          </m:r>
                          <m:r>
                            <a:rPr kumimoji="1" lang="en-US" altLang="zh-CN" b="1" i="1" smtClean="0">
                              <a:solidFill>
                                <a:srgbClr val="8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kumimoji="1" lang="en-US" altLang="zh-CN" b="1" i="1" smtClean="0">
                              <a:solidFill>
                                <a:srgbClr val="8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kumimoji="1" lang="en-US" altLang="zh-CN" b="1" i="1" smtClean="0">
                          <a:solidFill>
                            <a:srgbClr val="8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)≈</m:t>
                      </m:r>
                      <m:f>
                        <m:fPr>
                          <m:ctrlPr>
                            <a:rPr kumimoji="1" lang="en-US" altLang="zh-CN" b="1" i="1" smtClean="0">
                              <a:solidFill>
                                <a:srgbClr val="800000"/>
                              </a:solidFill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b="1" i="1" smtClean="0">
                              <a:solidFill>
                                <a:srgbClr val="8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#(</m:t>
                          </m:r>
                          <m:sSub>
                            <m:sSubPr>
                              <m:ctrlPr>
                                <a:rPr kumimoji="1" lang="en-US" altLang="zh-CN" b="1" i="1" smtClean="0">
                                  <a:solidFill>
                                    <a:srgbClr val="800000"/>
                                  </a:solidFill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1" i="1" smtClean="0">
                                  <a:solidFill>
                                    <a:srgbClr val="8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kumimoji="1" lang="en-US" altLang="zh-CN" b="1" i="1" smtClean="0">
                                  <a:solidFill>
                                    <a:srgbClr val="8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kumimoji="1" lang="en-US" altLang="zh-CN" b="1" i="1" smtClean="0">
                                  <a:solidFill>
                                    <a:srgbClr val="8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kumimoji="1" lang="en-US" altLang="zh-CN" b="1" i="1" smtClean="0">
                                  <a:solidFill>
                                    <a:srgbClr val="8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𝒏</m:t>
                              </m:r>
                              <m:r>
                                <a:rPr kumimoji="1" lang="en-US" altLang="zh-CN" b="1" i="1" smtClean="0">
                                  <a:solidFill>
                                    <a:srgbClr val="8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kumimoji="1" lang="en-US" altLang="zh-CN" b="1" i="1" smtClean="0">
                                  <a:solidFill>
                                    <a:srgbClr val="8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kumimoji="1" lang="en-US" altLang="zh-CN" b="1" i="1" smtClean="0">
                              <a:solidFill>
                                <a:srgbClr val="8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…</m:t>
                          </m:r>
                          <m:sSub>
                            <m:sSubPr>
                              <m:ctrlPr>
                                <a:rPr kumimoji="1" lang="en-US" altLang="zh-CN" b="1" i="1" smtClean="0">
                                  <a:solidFill>
                                    <a:srgbClr val="800000"/>
                                  </a:solidFill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1" i="1" smtClean="0">
                                  <a:solidFill>
                                    <a:srgbClr val="8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kumimoji="1" lang="en-US" altLang="zh-CN" b="1" i="1" smtClean="0">
                                  <a:solidFill>
                                    <a:srgbClr val="8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kumimoji="1" lang="en-US" altLang="zh-CN" b="1" i="1" smtClean="0">
                                  <a:solidFill>
                                    <a:srgbClr val="8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kumimoji="1" lang="en-US" altLang="zh-CN" b="1" i="1" smtClean="0">
                                  <a:solidFill>
                                    <a:srgbClr val="8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1" lang="en-US" altLang="zh-CN" b="1" i="1" smtClean="0">
                                  <a:solidFill>
                                    <a:srgbClr val="800000"/>
                                  </a:solidFill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1" i="1" smtClean="0">
                                  <a:solidFill>
                                    <a:srgbClr val="8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kumimoji="1" lang="en-US" altLang="zh-CN" b="1" i="1" smtClean="0">
                                  <a:solidFill>
                                    <a:srgbClr val="8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r>
                            <a:rPr kumimoji="1" lang="en-US" altLang="zh-CN" b="1" i="1" smtClean="0">
                              <a:solidFill>
                                <a:srgbClr val="8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kumimoji="1" lang="en-US" altLang="zh-CN" b="1" i="1" smtClean="0">
                              <a:solidFill>
                                <a:srgbClr val="8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#(</m:t>
                          </m:r>
                          <m:sSub>
                            <m:sSubPr>
                              <m:ctrlPr>
                                <a:rPr kumimoji="1" lang="en-US" altLang="zh-CN" i="1">
                                  <a:solidFill>
                                    <a:srgbClr val="800000"/>
                                  </a:solidFill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solidFill>
                                    <a:srgbClr val="8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kumimoji="1" lang="en-US" altLang="zh-CN" i="1">
                                  <a:solidFill>
                                    <a:srgbClr val="8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kumimoji="1" lang="en-US" altLang="zh-CN" i="1">
                                  <a:solidFill>
                                    <a:srgbClr val="8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kumimoji="1" lang="en-US" altLang="zh-CN" i="1">
                                  <a:solidFill>
                                    <a:srgbClr val="8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𝒏</m:t>
                              </m:r>
                              <m:r>
                                <a:rPr kumimoji="1" lang="en-US" altLang="zh-CN" i="1">
                                  <a:solidFill>
                                    <a:srgbClr val="8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kumimoji="1" lang="en-US" altLang="zh-CN" i="1">
                                  <a:solidFill>
                                    <a:srgbClr val="8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kumimoji="1" lang="en-US" altLang="zh-CN" i="1">
                              <a:solidFill>
                                <a:srgbClr val="8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…</m:t>
                          </m:r>
                          <m:sSub>
                            <m:sSubPr>
                              <m:ctrlPr>
                                <a:rPr kumimoji="1" lang="en-US" altLang="zh-CN" i="1">
                                  <a:solidFill>
                                    <a:srgbClr val="800000"/>
                                  </a:solidFill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solidFill>
                                    <a:srgbClr val="8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kumimoji="1" lang="en-US" altLang="zh-CN" i="1">
                                  <a:solidFill>
                                    <a:srgbClr val="8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kumimoji="1" lang="en-US" altLang="zh-CN" i="1">
                                  <a:solidFill>
                                    <a:srgbClr val="8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kumimoji="1" lang="en-US" altLang="zh-CN" i="1">
                                  <a:solidFill>
                                    <a:srgbClr val="8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kumimoji="1" lang="en-US" altLang="zh-CN" b="1" i="1" smtClean="0">
                              <a:solidFill>
                                <a:srgbClr val="8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kumimoji="1" lang="en-US" altLang="zh-CN" dirty="0" smtClean="0">
                  <a:solidFill>
                    <a:srgbClr val="800000"/>
                  </a:solidFill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2144" t="-6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A3F78-F4D0-42B7-8300-BE8D968F017E}" type="slidenum">
              <a:rPr lang="zh-CN" altLang="en-US" smtClean="0"/>
              <a:t>26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2089497" y="2772897"/>
                <a:ext cx="4967385" cy="6690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endChr m:val="|"/>
                          <m:ctrlPr>
                            <a:rPr lang="en-US" altLang="zh-CN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"</m:t>
                          </m:r>
                          <m:r>
                            <m:rPr>
                              <m:nor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Fransisco</m:t>
                          </m:r>
                          <m:r>
                            <m:rPr>
                              <m:nor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"</m:t>
                          </m:r>
                        </m:e>
                      </m:d>
                      <m:r>
                        <m:rPr>
                          <m:nor/>
                        </m:rPr>
                        <a:rPr lang="en-US" altLang="zh-CN">
                          <a:latin typeface="Cambria Math" panose="02040503050406030204" pitchFamily="18" charset="0"/>
                        </a:rPr>
                        <m:t>"</m:t>
                      </m:r>
                      <m:r>
                        <m:rPr>
                          <m:nor/>
                        </m:rPr>
                        <a:rPr lang="en-US" altLang="zh-CN">
                          <a:latin typeface="Cambria Math" panose="02040503050406030204" pitchFamily="18" charset="0"/>
                        </a:rPr>
                        <m:t>San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")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 </m:t>
                      </m:r>
                      <m:f>
                        <m:fPr>
                          <m:ctrlPr>
                            <a:rPr lang="en-US" altLang="zh-CN" i="1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𝑐𝑜𝑢𝑛𝑡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("</m:t>
                          </m:r>
                          <m:r>
                            <m:rPr>
                              <m:nor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San</m:t>
                          </m:r>
                          <m:r>
                            <m:rPr>
                              <m:nor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Fransisco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")</m:t>
                          </m:r>
                        </m:num>
                        <m:den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𝑐𝑜𝑢𝑛𝑡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("</m:t>
                          </m:r>
                          <m:r>
                            <m:rPr>
                              <m:nor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San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")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9497" y="2772897"/>
                <a:ext cx="4967385" cy="66909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本框 3"/>
          <p:cNvSpPr txBox="1"/>
          <p:nvPr/>
        </p:nvSpPr>
        <p:spPr>
          <a:xfrm>
            <a:off x="567159" y="4062714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+ 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实现简单</a:t>
            </a:r>
            <a:endParaRPr lang="en-US" altLang="zh-CN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+ 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训练快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67159" y="4715585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-</a:t>
            </a:r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很难捕获长距离关系</a:t>
            </a:r>
            <a:endParaRPr lang="en-US" altLang="zh-CN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9" name="页脚占位符 4"/>
          <p:cNvSpPr>
            <a:spLocks noGrp="1"/>
          </p:cNvSpPr>
          <p:nvPr>
            <p:ph type="ftr" sz="quarter" idx="11"/>
          </p:nvPr>
        </p:nvSpPr>
        <p:spPr>
          <a:xfrm>
            <a:off x="2764639" y="6471280"/>
            <a:ext cx="3617103" cy="324000"/>
          </a:xfrm>
        </p:spPr>
        <p:txBody>
          <a:bodyPr/>
          <a:lstStyle/>
          <a:p>
            <a:r>
              <a:rPr lang="zh-CN" altLang="en-US" smtClean="0"/>
              <a:t>基于</a:t>
            </a:r>
            <a:r>
              <a:rPr lang="zh-CN" altLang="en-US"/>
              <a:t>深度学习的程序生成与补全技术研究进展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06513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108"/>
    </mc:Choice>
    <mc:Fallback xmlns="">
      <p:transition xmlns:p14="http://schemas.microsoft.com/office/powerpoint/2010/main" spd="slow" advTm="6108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基于语言模型的程序生成模型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kumimoji="1" lang="zh-CN" altLang="en-US" dirty="0" smtClean="0">
                <a:solidFill>
                  <a:srgbClr val="800000"/>
                </a:solidFill>
              </a:rPr>
              <a:t>循环神经网络</a:t>
            </a:r>
            <a:r>
              <a:rPr kumimoji="1" lang="en-US" altLang="zh-CN" dirty="0" smtClean="0">
                <a:solidFill>
                  <a:srgbClr val="800000"/>
                </a:solidFill>
              </a:rPr>
              <a:t>:</a:t>
            </a:r>
          </a:p>
          <a:p>
            <a:pPr marL="0" indent="0">
              <a:buNone/>
            </a:pPr>
            <a:endParaRPr kumimoji="1" lang="en-US" altLang="zh-CN" dirty="0" smtClean="0">
              <a:solidFill>
                <a:srgbClr val="800000"/>
              </a:solidFill>
            </a:endParaRPr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A3F78-F4D0-42B7-8300-BE8D968F017E}" type="slidenum">
              <a:rPr lang="zh-CN" altLang="en-US" smtClean="0"/>
              <a:t>27</a:t>
            </a:fld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3765" y="1853242"/>
            <a:ext cx="4699532" cy="2639103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1071603" y="3846014"/>
            <a:ext cx="8721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Input </a:t>
            </a:r>
          </a:p>
          <a:p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vector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066552" y="2876517"/>
            <a:ext cx="9925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Hidden</a:t>
            </a:r>
          </a:p>
          <a:p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layer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1066552" y="1907020"/>
            <a:ext cx="10470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Output </a:t>
            </a:r>
          </a:p>
          <a:p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vector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5426291" y="1294182"/>
            <a:ext cx="2434012" cy="3124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词表中的单词的概率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5" name="直接连接符 17"/>
          <p:cNvCxnSpPr/>
          <p:nvPr/>
        </p:nvCxnSpPr>
        <p:spPr>
          <a:xfrm flipV="1">
            <a:off x="5752681" y="1659454"/>
            <a:ext cx="410308" cy="4164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>
            <a:off x="6685704" y="2589502"/>
            <a:ext cx="1689374" cy="3124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捕捉“历史”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7" name="直接连接符 21"/>
          <p:cNvCxnSpPr/>
          <p:nvPr/>
        </p:nvCxnSpPr>
        <p:spPr>
          <a:xfrm flipV="1">
            <a:off x="6256774" y="2745750"/>
            <a:ext cx="428930" cy="3555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/>
          <p:cNvSpPr/>
          <p:nvPr/>
        </p:nvSpPr>
        <p:spPr>
          <a:xfrm>
            <a:off x="3098442" y="5283091"/>
            <a:ext cx="2654239" cy="3124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”表示一个输入单词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9" name="直接连接符 28"/>
          <p:cNvCxnSpPr/>
          <p:nvPr/>
        </p:nvCxnSpPr>
        <p:spPr>
          <a:xfrm flipH="1">
            <a:off x="3917807" y="4366942"/>
            <a:ext cx="81389" cy="8793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/>
          <p:cNvSpPr txBox="1"/>
          <p:nvPr/>
        </p:nvSpPr>
        <p:spPr>
          <a:xfrm>
            <a:off x="2451039" y="4350687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open</a:t>
            </a:r>
            <a:endParaRPr lang="zh-CN" altLang="en-US" dirty="0"/>
          </a:p>
        </p:txBody>
      </p:sp>
      <p:sp>
        <p:nvSpPr>
          <p:cNvPr id="21" name="文本框 20"/>
          <p:cNvSpPr txBox="1"/>
          <p:nvPr/>
        </p:nvSpPr>
        <p:spPr>
          <a:xfrm>
            <a:off x="3960214" y="4459954"/>
            <a:ext cx="672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write</a:t>
            </a:r>
            <a:endParaRPr lang="zh-CN" altLang="en-US" dirty="0"/>
          </a:p>
        </p:txBody>
      </p:sp>
      <p:sp>
        <p:nvSpPr>
          <p:cNvPr id="22" name="文本框 21"/>
          <p:cNvSpPr txBox="1"/>
          <p:nvPr/>
        </p:nvSpPr>
        <p:spPr>
          <a:xfrm>
            <a:off x="5625051" y="4326570"/>
            <a:ext cx="609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read</a:t>
            </a:r>
            <a:endParaRPr lang="zh-CN" altLang="en-US" dirty="0"/>
          </a:p>
        </p:txBody>
      </p:sp>
      <p:sp>
        <p:nvSpPr>
          <p:cNvPr id="23" name="页脚占位符 4"/>
          <p:cNvSpPr>
            <a:spLocks noGrp="1"/>
          </p:cNvSpPr>
          <p:nvPr>
            <p:ph type="ftr" sz="quarter" idx="11"/>
          </p:nvPr>
        </p:nvSpPr>
        <p:spPr>
          <a:xfrm>
            <a:off x="2764639" y="6471280"/>
            <a:ext cx="3617103" cy="324000"/>
          </a:xfrm>
        </p:spPr>
        <p:txBody>
          <a:bodyPr/>
          <a:lstStyle/>
          <a:p>
            <a:r>
              <a:rPr lang="zh-CN" altLang="en-US" smtClean="0"/>
              <a:t>基于</a:t>
            </a:r>
            <a:r>
              <a:rPr lang="zh-CN" altLang="en-US"/>
              <a:t>深度学习的程序生成与补全技术研究进展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69987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108"/>
    </mc:Choice>
    <mc:Fallback xmlns="">
      <p:transition xmlns:p14="http://schemas.microsoft.com/office/powerpoint/2010/main" spd="slow" advTm="6108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基于语言模型的程序生成模型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kumimoji="1" lang="zh-CN" altLang="en-US" dirty="0" smtClean="0">
                <a:solidFill>
                  <a:srgbClr val="800000"/>
                </a:solidFill>
              </a:rPr>
              <a:t>指针网络</a:t>
            </a:r>
            <a:r>
              <a:rPr kumimoji="1" lang="en-US" altLang="zh-CN" dirty="0" smtClean="0">
                <a:solidFill>
                  <a:srgbClr val="800000"/>
                </a:solidFill>
              </a:rPr>
              <a:t>:</a:t>
            </a:r>
          </a:p>
          <a:p>
            <a:pPr marL="0" indent="0">
              <a:buNone/>
            </a:pPr>
            <a:endParaRPr kumimoji="1" lang="en-US" altLang="zh-CN" dirty="0" smtClean="0">
              <a:solidFill>
                <a:srgbClr val="800000"/>
              </a:solidFill>
            </a:endParaRPr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A3F78-F4D0-42B7-8300-BE8D968F017E}" type="slidenum">
              <a:rPr lang="zh-CN" altLang="en-US" smtClean="0"/>
              <a:t>28</a:t>
            </a:fld>
            <a:endParaRPr lang="zh-CN" altLang="en-US"/>
          </a:p>
        </p:txBody>
      </p:sp>
      <p:sp>
        <p:nvSpPr>
          <p:cNvPr id="23" name="页脚占位符 4"/>
          <p:cNvSpPr>
            <a:spLocks noGrp="1"/>
          </p:cNvSpPr>
          <p:nvPr>
            <p:ph type="ftr" sz="quarter" idx="11"/>
          </p:nvPr>
        </p:nvSpPr>
        <p:spPr>
          <a:xfrm>
            <a:off x="2764639" y="6471280"/>
            <a:ext cx="3617103" cy="324000"/>
          </a:xfrm>
        </p:spPr>
        <p:txBody>
          <a:bodyPr/>
          <a:lstStyle/>
          <a:p>
            <a:r>
              <a:rPr lang="zh-CN" altLang="en-US" smtClean="0"/>
              <a:t>基于</a:t>
            </a:r>
            <a:r>
              <a:rPr lang="zh-CN" altLang="en-US"/>
              <a:t>深度学习的程序生成与补全技术研究进展</a:t>
            </a:r>
            <a:endParaRPr lang="zh-CN" altLang="en-US" dirty="0"/>
          </a:p>
        </p:txBody>
      </p:sp>
      <p:pic>
        <p:nvPicPr>
          <p:cNvPr id="2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886" y="2298316"/>
            <a:ext cx="4465983" cy="3747547"/>
          </a:xfrm>
          <a:prstGeom prst="rect">
            <a:avLst/>
          </a:prstGeom>
        </p:spPr>
      </p:pic>
      <p:sp>
        <p:nvSpPr>
          <p:cNvPr id="25" name="矩形 24">
            <a:extLst>
              <a:ext uri="{FF2B5EF4-FFF2-40B4-BE49-F238E27FC236}">
                <a16:creationId xmlns="" xmlns:a16="http://schemas.microsoft.com/office/drawing/2014/main" id="{FD6F1612-F4DF-4AA3-99BC-966D8DB88244}"/>
              </a:ext>
            </a:extLst>
          </p:cNvPr>
          <p:cNvSpPr/>
          <p:nvPr/>
        </p:nvSpPr>
        <p:spPr>
          <a:xfrm>
            <a:off x="5695120" y="3180730"/>
            <a:ext cx="2259931" cy="11181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dirty="0"/>
              <a:t>NN</a:t>
            </a:r>
            <a:endParaRPr lang="zh-TW" altLang="en-US" sz="3200" dirty="0"/>
          </a:p>
        </p:txBody>
      </p:sp>
      <p:grpSp>
        <p:nvGrpSpPr>
          <p:cNvPr id="26" name="群組 8">
            <a:extLst>
              <a:ext uri="{FF2B5EF4-FFF2-40B4-BE49-F238E27FC236}">
                <a16:creationId xmlns="" xmlns:a16="http://schemas.microsoft.com/office/drawing/2014/main" id="{2149DEE0-F806-4519-A7E8-0CC8B493ED46}"/>
              </a:ext>
            </a:extLst>
          </p:cNvPr>
          <p:cNvGrpSpPr/>
          <p:nvPr/>
        </p:nvGrpSpPr>
        <p:grpSpPr>
          <a:xfrm>
            <a:off x="5559098" y="5119549"/>
            <a:ext cx="374434" cy="789790"/>
            <a:chOff x="3908096" y="5232259"/>
            <a:chExt cx="374434" cy="789790"/>
          </a:xfrm>
        </p:grpSpPr>
        <p:sp>
          <p:nvSpPr>
            <p:cNvPr id="27" name="矩形 26">
              <a:extLst>
                <a:ext uri="{FF2B5EF4-FFF2-40B4-BE49-F238E27FC236}">
                  <a16:creationId xmlns="" xmlns:a16="http://schemas.microsoft.com/office/drawing/2014/main" id="{4D5FC337-C4A1-40BF-9705-A78AA76FF33F}"/>
                </a:ext>
              </a:extLst>
            </p:cNvPr>
            <p:cNvSpPr/>
            <p:nvPr/>
          </p:nvSpPr>
          <p:spPr>
            <a:xfrm>
              <a:off x="3908096" y="5260835"/>
              <a:ext cx="364908" cy="761214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文字方塊 5">
                  <a:extLst>
                    <a:ext uri="{FF2B5EF4-FFF2-40B4-BE49-F238E27FC236}">
                      <a16:creationId xmlns="" xmlns:a16="http://schemas.microsoft.com/office/drawing/2014/main" id="{38A575F2-8FDD-4F59-A571-83F235949BED}"/>
                    </a:ext>
                  </a:extLst>
                </p:cNvPr>
                <p:cNvSpPr txBox="1"/>
                <p:nvPr/>
              </p:nvSpPr>
              <p:spPr>
                <a:xfrm>
                  <a:off x="3917621" y="5232259"/>
                  <a:ext cx="364908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6" name="文字方塊 5">
                  <a:extLst>
                    <a:ext uri="{FF2B5EF4-FFF2-40B4-BE49-F238E27FC236}">
                      <a16:creationId xmlns:a16="http://schemas.microsoft.com/office/drawing/2014/main" id="{38A575F2-8FDD-4F59-A571-83F235949BE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17621" y="5232259"/>
                  <a:ext cx="364908" cy="369332"/>
                </a:xfrm>
                <a:prstGeom prst="rect">
                  <a:avLst/>
                </a:prstGeom>
                <a:blipFill>
                  <a:blip r:embed="rId4"/>
                  <a:stretch>
                    <a:fillRect l="-10000" r="-8333" b="-1500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文字方塊 6">
                  <a:extLst>
                    <a:ext uri="{FF2B5EF4-FFF2-40B4-BE49-F238E27FC236}">
                      <a16:creationId xmlns="" xmlns:a16="http://schemas.microsoft.com/office/drawing/2014/main" id="{E3291782-3185-4399-B4AE-247515F8E094}"/>
                    </a:ext>
                  </a:extLst>
                </p:cNvPr>
                <p:cNvSpPr txBox="1"/>
                <p:nvPr/>
              </p:nvSpPr>
              <p:spPr>
                <a:xfrm>
                  <a:off x="3917622" y="5624141"/>
                  <a:ext cx="364908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7" name="文字方塊 6">
                  <a:extLst>
                    <a:ext uri="{FF2B5EF4-FFF2-40B4-BE49-F238E27FC236}">
                      <a16:creationId xmlns:a16="http://schemas.microsoft.com/office/drawing/2014/main" id="{E3291782-3185-4399-B4AE-247515F8E09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17622" y="5624141"/>
                  <a:ext cx="364908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20000" r="-6667" b="-2459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0" name="群組 9">
            <a:extLst>
              <a:ext uri="{FF2B5EF4-FFF2-40B4-BE49-F238E27FC236}">
                <a16:creationId xmlns="" xmlns:a16="http://schemas.microsoft.com/office/drawing/2014/main" id="{372DFA35-C32C-4CAA-83C6-D8962AA4CC70}"/>
              </a:ext>
            </a:extLst>
          </p:cNvPr>
          <p:cNvGrpSpPr/>
          <p:nvPr/>
        </p:nvGrpSpPr>
        <p:grpSpPr>
          <a:xfrm>
            <a:off x="6071770" y="5119549"/>
            <a:ext cx="381550" cy="789790"/>
            <a:chOff x="3908096" y="5232259"/>
            <a:chExt cx="381550" cy="789790"/>
          </a:xfrm>
        </p:grpSpPr>
        <p:sp>
          <p:nvSpPr>
            <p:cNvPr id="31" name="矩形 30">
              <a:extLst>
                <a:ext uri="{FF2B5EF4-FFF2-40B4-BE49-F238E27FC236}">
                  <a16:creationId xmlns="" xmlns:a16="http://schemas.microsoft.com/office/drawing/2014/main" id="{8C13A5BB-1528-4728-B125-60408A7A9921}"/>
                </a:ext>
              </a:extLst>
            </p:cNvPr>
            <p:cNvSpPr/>
            <p:nvPr/>
          </p:nvSpPr>
          <p:spPr>
            <a:xfrm>
              <a:off x="3908096" y="5260835"/>
              <a:ext cx="364908" cy="761214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文字方塊 11">
                  <a:extLst>
                    <a:ext uri="{FF2B5EF4-FFF2-40B4-BE49-F238E27FC236}">
                      <a16:creationId xmlns="" xmlns:a16="http://schemas.microsoft.com/office/drawing/2014/main" id="{48F58E26-3B1C-401D-AFD4-D918CA44648C}"/>
                    </a:ext>
                  </a:extLst>
                </p:cNvPr>
                <p:cNvSpPr txBox="1"/>
                <p:nvPr/>
              </p:nvSpPr>
              <p:spPr>
                <a:xfrm>
                  <a:off x="3917621" y="5232259"/>
                  <a:ext cx="372025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12" name="文字方塊 11">
                  <a:extLst>
                    <a:ext uri="{FF2B5EF4-FFF2-40B4-BE49-F238E27FC236}">
                      <a16:creationId xmlns:a16="http://schemas.microsoft.com/office/drawing/2014/main" id="{48F58E26-3B1C-401D-AFD4-D918CA44648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17621" y="5232259"/>
                  <a:ext cx="372025" cy="369332"/>
                </a:xfrm>
                <a:prstGeom prst="rect">
                  <a:avLst/>
                </a:prstGeom>
                <a:blipFill>
                  <a:blip r:embed="rId6"/>
                  <a:stretch>
                    <a:fillRect l="-11475" r="-8197" b="-1500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文字方塊 12">
                  <a:extLst>
                    <a:ext uri="{FF2B5EF4-FFF2-40B4-BE49-F238E27FC236}">
                      <a16:creationId xmlns="" xmlns:a16="http://schemas.microsoft.com/office/drawing/2014/main" id="{99A823B1-C6FB-40F4-A92A-08BB78CA034B}"/>
                    </a:ext>
                  </a:extLst>
                </p:cNvPr>
                <p:cNvSpPr txBox="1"/>
                <p:nvPr/>
              </p:nvSpPr>
              <p:spPr>
                <a:xfrm>
                  <a:off x="3917622" y="5624141"/>
                  <a:ext cx="364908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13" name="文字方塊 12">
                  <a:extLst>
                    <a:ext uri="{FF2B5EF4-FFF2-40B4-BE49-F238E27FC236}">
                      <a16:creationId xmlns:a16="http://schemas.microsoft.com/office/drawing/2014/main" id="{99A823B1-C6FB-40F4-A92A-08BB78CA034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17622" y="5624141"/>
                  <a:ext cx="364908" cy="369332"/>
                </a:xfrm>
                <a:prstGeom prst="rect">
                  <a:avLst/>
                </a:prstGeom>
                <a:blipFill>
                  <a:blip r:embed="rId7"/>
                  <a:stretch>
                    <a:fillRect l="-22034" r="-8475" b="-2459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4" name="群組 13">
            <a:extLst>
              <a:ext uri="{FF2B5EF4-FFF2-40B4-BE49-F238E27FC236}">
                <a16:creationId xmlns="" xmlns:a16="http://schemas.microsoft.com/office/drawing/2014/main" id="{2971B69F-9B8C-42CF-8A9A-6A1363164F14}"/>
              </a:ext>
            </a:extLst>
          </p:cNvPr>
          <p:cNvGrpSpPr/>
          <p:nvPr/>
        </p:nvGrpSpPr>
        <p:grpSpPr>
          <a:xfrm>
            <a:off x="6593967" y="5119549"/>
            <a:ext cx="381550" cy="789790"/>
            <a:chOff x="3908096" y="5232259"/>
            <a:chExt cx="381550" cy="789790"/>
          </a:xfrm>
        </p:grpSpPr>
        <p:sp>
          <p:nvSpPr>
            <p:cNvPr id="35" name="矩形 34">
              <a:extLst>
                <a:ext uri="{FF2B5EF4-FFF2-40B4-BE49-F238E27FC236}">
                  <a16:creationId xmlns="" xmlns:a16="http://schemas.microsoft.com/office/drawing/2014/main" id="{A9576062-D022-4560-BF3D-3882B523F691}"/>
                </a:ext>
              </a:extLst>
            </p:cNvPr>
            <p:cNvSpPr/>
            <p:nvPr/>
          </p:nvSpPr>
          <p:spPr>
            <a:xfrm>
              <a:off x="3908096" y="5260835"/>
              <a:ext cx="364908" cy="761214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文字方塊 15">
                  <a:extLst>
                    <a:ext uri="{FF2B5EF4-FFF2-40B4-BE49-F238E27FC236}">
                      <a16:creationId xmlns="" xmlns:a16="http://schemas.microsoft.com/office/drawing/2014/main" id="{96561AEC-A056-426A-8BDC-E03A4AC5EBAE}"/>
                    </a:ext>
                  </a:extLst>
                </p:cNvPr>
                <p:cNvSpPr txBox="1"/>
                <p:nvPr/>
              </p:nvSpPr>
              <p:spPr>
                <a:xfrm>
                  <a:off x="3917621" y="5232259"/>
                  <a:ext cx="372025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16" name="文字方塊 15">
                  <a:extLst>
                    <a:ext uri="{FF2B5EF4-FFF2-40B4-BE49-F238E27FC236}">
                      <a16:creationId xmlns:a16="http://schemas.microsoft.com/office/drawing/2014/main" id="{96561AEC-A056-426A-8BDC-E03A4AC5EBA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17621" y="5232259"/>
                  <a:ext cx="372025" cy="369332"/>
                </a:xfrm>
                <a:prstGeom prst="rect">
                  <a:avLst/>
                </a:prstGeom>
                <a:blipFill>
                  <a:blip r:embed="rId8"/>
                  <a:stretch>
                    <a:fillRect l="-9836" r="-8197" b="-1500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文字方塊 16">
                  <a:extLst>
                    <a:ext uri="{FF2B5EF4-FFF2-40B4-BE49-F238E27FC236}">
                      <a16:creationId xmlns="" xmlns:a16="http://schemas.microsoft.com/office/drawing/2014/main" id="{C0CE4076-D02F-42E1-855D-EA9143D8F0CC}"/>
                    </a:ext>
                  </a:extLst>
                </p:cNvPr>
                <p:cNvSpPr txBox="1"/>
                <p:nvPr/>
              </p:nvSpPr>
              <p:spPr>
                <a:xfrm>
                  <a:off x="3917622" y="5624141"/>
                  <a:ext cx="364908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17" name="文字方塊 16">
                  <a:extLst>
                    <a:ext uri="{FF2B5EF4-FFF2-40B4-BE49-F238E27FC236}">
                      <a16:creationId xmlns:a16="http://schemas.microsoft.com/office/drawing/2014/main" id="{C0CE4076-D02F-42E1-855D-EA9143D8F0C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17622" y="5624141"/>
                  <a:ext cx="364908" cy="369332"/>
                </a:xfrm>
                <a:prstGeom prst="rect">
                  <a:avLst/>
                </a:prstGeom>
                <a:blipFill>
                  <a:blip r:embed="rId9"/>
                  <a:stretch>
                    <a:fillRect l="-21667" r="-6667" b="-2459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8" name="群組 17">
            <a:extLst>
              <a:ext uri="{FF2B5EF4-FFF2-40B4-BE49-F238E27FC236}">
                <a16:creationId xmlns="" xmlns:a16="http://schemas.microsoft.com/office/drawing/2014/main" id="{AE0CAE2F-4B9D-467A-B15C-EE094B3DBA5A}"/>
              </a:ext>
            </a:extLst>
          </p:cNvPr>
          <p:cNvGrpSpPr/>
          <p:nvPr/>
        </p:nvGrpSpPr>
        <p:grpSpPr>
          <a:xfrm>
            <a:off x="7125689" y="5119549"/>
            <a:ext cx="381550" cy="789790"/>
            <a:chOff x="3908096" y="5232259"/>
            <a:chExt cx="381550" cy="789790"/>
          </a:xfrm>
        </p:grpSpPr>
        <p:sp>
          <p:nvSpPr>
            <p:cNvPr id="39" name="矩形 38">
              <a:extLst>
                <a:ext uri="{FF2B5EF4-FFF2-40B4-BE49-F238E27FC236}">
                  <a16:creationId xmlns="" xmlns:a16="http://schemas.microsoft.com/office/drawing/2014/main" id="{4B450286-7EF7-40CF-9E3A-0A877CA57AC2}"/>
                </a:ext>
              </a:extLst>
            </p:cNvPr>
            <p:cNvSpPr/>
            <p:nvPr/>
          </p:nvSpPr>
          <p:spPr>
            <a:xfrm>
              <a:off x="3908096" y="5260835"/>
              <a:ext cx="364908" cy="761214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文字方塊 19">
                  <a:extLst>
                    <a:ext uri="{FF2B5EF4-FFF2-40B4-BE49-F238E27FC236}">
                      <a16:creationId xmlns="" xmlns:a16="http://schemas.microsoft.com/office/drawing/2014/main" id="{68A17D02-360B-4D5D-A642-33EAA5720A9C}"/>
                    </a:ext>
                  </a:extLst>
                </p:cNvPr>
                <p:cNvSpPr txBox="1"/>
                <p:nvPr/>
              </p:nvSpPr>
              <p:spPr>
                <a:xfrm>
                  <a:off x="3917621" y="5232259"/>
                  <a:ext cx="372025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20" name="文字方塊 19">
                  <a:extLst>
                    <a:ext uri="{FF2B5EF4-FFF2-40B4-BE49-F238E27FC236}">
                      <a16:creationId xmlns:a16="http://schemas.microsoft.com/office/drawing/2014/main" id="{68A17D02-360B-4D5D-A642-33EAA5720A9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17621" y="5232259"/>
                  <a:ext cx="372025" cy="369332"/>
                </a:xfrm>
                <a:prstGeom prst="rect">
                  <a:avLst/>
                </a:prstGeom>
                <a:blipFill>
                  <a:blip r:embed="rId10"/>
                  <a:stretch>
                    <a:fillRect l="-9677" r="-6452" b="-1500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文字方塊 20">
                  <a:extLst>
                    <a:ext uri="{FF2B5EF4-FFF2-40B4-BE49-F238E27FC236}">
                      <a16:creationId xmlns="" xmlns:a16="http://schemas.microsoft.com/office/drawing/2014/main" id="{BA595D7C-C602-404C-A1B7-2978220D66B0}"/>
                    </a:ext>
                  </a:extLst>
                </p:cNvPr>
                <p:cNvSpPr txBox="1"/>
                <p:nvPr/>
              </p:nvSpPr>
              <p:spPr>
                <a:xfrm>
                  <a:off x="3917622" y="5624141"/>
                  <a:ext cx="364908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21" name="文字方塊 20">
                  <a:extLst>
                    <a:ext uri="{FF2B5EF4-FFF2-40B4-BE49-F238E27FC236}">
                      <a16:creationId xmlns:a16="http://schemas.microsoft.com/office/drawing/2014/main" id="{BA595D7C-C602-404C-A1B7-2978220D66B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17622" y="5624141"/>
                  <a:ext cx="364908" cy="369332"/>
                </a:xfrm>
                <a:prstGeom prst="rect">
                  <a:avLst/>
                </a:prstGeom>
                <a:blipFill>
                  <a:blip r:embed="rId11"/>
                  <a:stretch>
                    <a:fillRect l="-20000" r="-5000" b="-2459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2" name="文字方塊 25">
            <a:extLst>
              <a:ext uri="{FF2B5EF4-FFF2-40B4-BE49-F238E27FC236}">
                <a16:creationId xmlns="" xmlns:a16="http://schemas.microsoft.com/office/drawing/2014/main" id="{669836E0-9102-4FF5-97DF-73D5EC51DDBF}"/>
              </a:ext>
            </a:extLst>
          </p:cNvPr>
          <p:cNvSpPr txBox="1"/>
          <p:nvPr/>
        </p:nvSpPr>
        <p:spPr>
          <a:xfrm>
            <a:off x="7457584" y="5221245"/>
            <a:ext cx="6762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43" name="箭號: 向右 26">
            <a:extLst>
              <a:ext uri="{FF2B5EF4-FFF2-40B4-BE49-F238E27FC236}">
                <a16:creationId xmlns="" xmlns:a16="http://schemas.microsoft.com/office/drawing/2014/main" id="{F44A1882-DC92-4A80-BA7C-626152594CD8}"/>
              </a:ext>
            </a:extLst>
          </p:cNvPr>
          <p:cNvSpPr/>
          <p:nvPr/>
        </p:nvSpPr>
        <p:spPr>
          <a:xfrm rot="16200000">
            <a:off x="6501087" y="4399112"/>
            <a:ext cx="648000" cy="56197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4" name="矩形 43">
            <a:extLst>
              <a:ext uri="{FF2B5EF4-FFF2-40B4-BE49-F238E27FC236}">
                <a16:creationId xmlns="" xmlns:a16="http://schemas.microsoft.com/office/drawing/2014/main" id="{2BA5CEFE-9651-4B2A-9E50-6E0D6D382EDA}"/>
              </a:ext>
            </a:extLst>
          </p:cNvPr>
          <p:cNvSpPr/>
          <p:nvPr/>
        </p:nvSpPr>
        <p:spPr>
          <a:xfrm>
            <a:off x="3180515" y="5331735"/>
            <a:ext cx="176148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2800" dirty="0"/>
              <a:t>coordinate of </a:t>
            </a:r>
            <a:r>
              <a:rPr lang="en-US" altLang="zh-TW" sz="2800" dirty="0"/>
              <a:t>P</a:t>
            </a:r>
            <a:r>
              <a:rPr lang="en-US" altLang="zh-TW" sz="2800" baseline="-25000" dirty="0"/>
              <a:t>1</a:t>
            </a:r>
            <a:endParaRPr lang="zh-TW" altLang="en-US" sz="2800" baseline="-25000" dirty="0"/>
          </a:p>
        </p:txBody>
      </p:sp>
      <p:sp>
        <p:nvSpPr>
          <p:cNvPr id="45" name="矩形 44">
            <a:extLst>
              <a:ext uri="{FF2B5EF4-FFF2-40B4-BE49-F238E27FC236}">
                <a16:creationId xmlns="" xmlns:a16="http://schemas.microsoft.com/office/drawing/2014/main" id="{1F22FB46-E8FA-4D5A-AB97-A5D7BCEE6440}"/>
              </a:ext>
            </a:extLst>
          </p:cNvPr>
          <p:cNvSpPr/>
          <p:nvPr/>
        </p:nvSpPr>
        <p:spPr>
          <a:xfrm>
            <a:off x="5510179" y="5119549"/>
            <a:ext cx="457168" cy="7897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46" name="直線單箭頭接點 30">
            <a:extLst>
              <a:ext uri="{FF2B5EF4-FFF2-40B4-BE49-F238E27FC236}">
                <a16:creationId xmlns="" xmlns:a16="http://schemas.microsoft.com/office/drawing/2014/main" id="{57C18D2E-A791-4CAA-8D2C-2F24524CE8E6}"/>
              </a:ext>
            </a:extLst>
          </p:cNvPr>
          <p:cNvCxnSpPr>
            <a:stCxn id="51" idx="1"/>
          </p:cNvCxnSpPr>
          <p:nvPr/>
        </p:nvCxnSpPr>
        <p:spPr>
          <a:xfrm flipH="1">
            <a:off x="4787900" y="5514444"/>
            <a:ext cx="722279" cy="36631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箭號: 向右 31">
            <a:extLst>
              <a:ext uri="{FF2B5EF4-FFF2-40B4-BE49-F238E27FC236}">
                <a16:creationId xmlns="" xmlns:a16="http://schemas.microsoft.com/office/drawing/2014/main" id="{055774EA-73E1-4949-9938-CDC8B506200F}"/>
              </a:ext>
            </a:extLst>
          </p:cNvPr>
          <p:cNvSpPr/>
          <p:nvPr/>
        </p:nvSpPr>
        <p:spPr>
          <a:xfrm rot="16200000">
            <a:off x="6533503" y="2500828"/>
            <a:ext cx="583166" cy="56197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48" name="群組 38">
            <a:extLst>
              <a:ext uri="{FF2B5EF4-FFF2-40B4-BE49-F238E27FC236}">
                <a16:creationId xmlns="" xmlns:a16="http://schemas.microsoft.com/office/drawing/2014/main" id="{C473E482-8C70-45C6-A05D-6606498B35B1}"/>
              </a:ext>
            </a:extLst>
          </p:cNvPr>
          <p:cNvGrpSpPr/>
          <p:nvPr/>
        </p:nvGrpSpPr>
        <p:grpSpPr>
          <a:xfrm>
            <a:off x="5183804" y="1954388"/>
            <a:ext cx="3204286" cy="464269"/>
            <a:chOff x="5281081" y="2411741"/>
            <a:chExt cx="3204286" cy="464269"/>
          </a:xfrm>
        </p:grpSpPr>
        <p:sp>
          <p:nvSpPr>
            <p:cNvPr id="49" name="文字方塊 32">
              <a:extLst>
                <a:ext uri="{FF2B5EF4-FFF2-40B4-BE49-F238E27FC236}">
                  <a16:creationId xmlns="" xmlns:a16="http://schemas.microsoft.com/office/drawing/2014/main" id="{34151331-5D67-47D8-8FE9-299A9D169E83}"/>
                </a:ext>
              </a:extLst>
            </p:cNvPr>
            <p:cNvSpPr txBox="1"/>
            <p:nvPr/>
          </p:nvSpPr>
          <p:spPr>
            <a:xfrm>
              <a:off x="5281081" y="2414345"/>
              <a:ext cx="408036" cy="461665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4</a:t>
              </a:r>
              <a:endParaRPr lang="zh-TW" altLang="en-US" sz="2400" dirty="0"/>
            </a:p>
          </p:txBody>
        </p:sp>
        <p:sp>
          <p:nvSpPr>
            <p:cNvPr id="50" name="文字方塊 33">
              <a:extLst>
                <a:ext uri="{FF2B5EF4-FFF2-40B4-BE49-F238E27FC236}">
                  <a16:creationId xmlns="" xmlns:a16="http://schemas.microsoft.com/office/drawing/2014/main" id="{6E73C953-35D4-468F-BCF3-3A0B0757F92A}"/>
                </a:ext>
              </a:extLst>
            </p:cNvPr>
            <p:cNvSpPr txBox="1"/>
            <p:nvPr/>
          </p:nvSpPr>
          <p:spPr>
            <a:xfrm>
              <a:off x="5852073" y="2414345"/>
              <a:ext cx="408036" cy="461665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2</a:t>
              </a:r>
              <a:endParaRPr lang="zh-TW" altLang="en-US" sz="2400" dirty="0"/>
            </a:p>
          </p:txBody>
        </p:sp>
        <p:sp>
          <p:nvSpPr>
            <p:cNvPr id="51" name="文字方塊 34">
              <a:extLst>
                <a:ext uri="{FF2B5EF4-FFF2-40B4-BE49-F238E27FC236}">
                  <a16:creationId xmlns="" xmlns:a16="http://schemas.microsoft.com/office/drawing/2014/main" id="{C08743C1-18D3-4A3B-A934-4AF67A7F6473}"/>
                </a:ext>
              </a:extLst>
            </p:cNvPr>
            <p:cNvSpPr txBox="1"/>
            <p:nvPr/>
          </p:nvSpPr>
          <p:spPr>
            <a:xfrm>
              <a:off x="6437357" y="2414345"/>
              <a:ext cx="408036" cy="461665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7</a:t>
              </a:r>
              <a:endParaRPr lang="zh-TW" altLang="en-US" sz="2400" dirty="0"/>
            </a:p>
          </p:txBody>
        </p:sp>
        <p:sp>
          <p:nvSpPr>
            <p:cNvPr id="52" name="文字方塊 35">
              <a:extLst>
                <a:ext uri="{FF2B5EF4-FFF2-40B4-BE49-F238E27FC236}">
                  <a16:creationId xmlns="" xmlns:a16="http://schemas.microsoft.com/office/drawing/2014/main" id="{2C0190BB-D439-4C7B-B2D9-773796DEE7E9}"/>
                </a:ext>
              </a:extLst>
            </p:cNvPr>
            <p:cNvSpPr txBox="1"/>
            <p:nvPr/>
          </p:nvSpPr>
          <p:spPr>
            <a:xfrm>
              <a:off x="7000169" y="2414345"/>
              <a:ext cx="408036" cy="461665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6</a:t>
              </a:r>
              <a:endParaRPr lang="zh-TW" altLang="en-US" sz="2400" dirty="0"/>
            </a:p>
          </p:txBody>
        </p:sp>
        <p:sp>
          <p:nvSpPr>
            <p:cNvPr id="53" name="文字方塊 36">
              <a:extLst>
                <a:ext uri="{FF2B5EF4-FFF2-40B4-BE49-F238E27FC236}">
                  <a16:creationId xmlns="" xmlns:a16="http://schemas.microsoft.com/office/drawing/2014/main" id="{BDEBA64F-E602-46B0-B975-206531E8AAC8}"/>
                </a:ext>
              </a:extLst>
            </p:cNvPr>
            <p:cNvSpPr txBox="1"/>
            <p:nvPr/>
          </p:nvSpPr>
          <p:spPr>
            <a:xfrm>
              <a:off x="7562981" y="2411741"/>
              <a:ext cx="408036" cy="461665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5</a:t>
              </a:r>
              <a:endParaRPr lang="zh-TW" altLang="en-US" sz="2400" dirty="0"/>
            </a:p>
          </p:txBody>
        </p:sp>
        <p:sp>
          <p:nvSpPr>
            <p:cNvPr id="54" name="文字方塊 37">
              <a:extLst>
                <a:ext uri="{FF2B5EF4-FFF2-40B4-BE49-F238E27FC236}">
                  <a16:creationId xmlns="" xmlns:a16="http://schemas.microsoft.com/office/drawing/2014/main" id="{1A755797-7B8D-4236-A4D2-60839F51C95F}"/>
                </a:ext>
              </a:extLst>
            </p:cNvPr>
            <p:cNvSpPr txBox="1"/>
            <p:nvPr/>
          </p:nvSpPr>
          <p:spPr>
            <a:xfrm>
              <a:off x="8077331" y="2411741"/>
              <a:ext cx="408036" cy="461665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3</a:t>
              </a:r>
              <a:endParaRPr lang="zh-TW" alt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9747127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108"/>
    </mc:Choice>
    <mc:Fallback>
      <p:transition spd="slow" advTm="61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42" grpId="0"/>
      <p:bldP spid="43" grpId="0" animBg="1"/>
      <p:bldP spid="44" grpId="0"/>
      <p:bldP spid="45" grpId="0" animBg="1"/>
      <p:bldP spid="4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基于语言模型的程序生成模型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kumimoji="1" lang="zh-CN" altLang="en-US" dirty="0" smtClean="0">
                <a:solidFill>
                  <a:srgbClr val="800000"/>
                </a:solidFill>
              </a:rPr>
              <a:t>指针网络</a:t>
            </a:r>
            <a:r>
              <a:rPr kumimoji="1" lang="en-US" altLang="zh-CN" dirty="0" smtClean="0">
                <a:solidFill>
                  <a:srgbClr val="800000"/>
                </a:solidFill>
              </a:rPr>
              <a:t>:</a:t>
            </a:r>
          </a:p>
          <a:p>
            <a:pPr marL="0" indent="0">
              <a:buNone/>
            </a:pPr>
            <a:endParaRPr kumimoji="1" lang="en-US" altLang="zh-CN" dirty="0" smtClean="0">
              <a:solidFill>
                <a:srgbClr val="800000"/>
              </a:solidFill>
            </a:endParaRPr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A3F78-F4D0-42B7-8300-BE8D968F017E}" type="slidenum">
              <a:rPr lang="zh-CN" altLang="en-US" smtClean="0"/>
              <a:t>29</a:t>
            </a:fld>
            <a:endParaRPr lang="zh-CN" altLang="en-US"/>
          </a:p>
        </p:txBody>
      </p:sp>
      <p:sp>
        <p:nvSpPr>
          <p:cNvPr id="23" name="页脚占位符 4"/>
          <p:cNvSpPr>
            <a:spLocks noGrp="1"/>
          </p:cNvSpPr>
          <p:nvPr>
            <p:ph type="ftr" sz="quarter" idx="11"/>
          </p:nvPr>
        </p:nvSpPr>
        <p:spPr>
          <a:xfrm>
            <a:off x="2764639" y="6471280"/>
            <a:ext cx="3617103" cy="324000"/>
          </a:xfrm>
        </p:spPr>
        <p:txBody>
          <a:bodyPr/>
          <a:lstStyle/>
          <a:p>
            <a:r>
              <a:rPr lang="zh-CN" altLang="en-US" smtClean="0"/>
              <a:t>基于</a:t>
            </a:r>
            <a:r>
              <a:rPr lang="zh-CN" altLang="en-US"/>
              <a:t>深度学习的程序生成与补全技术研究进展</a:t>
            </a:r>
            <a:endParaRPr lang="zh-CN" altLang="en-US" dirty="0"/>
          </a:p>
        </p:txBody>
      </p:sp>
      <p:pic>
        <p:nvPicPr>
          <p:cNvPr id="55" name="图片 5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446" y="1783844"/>
            <a:ext cx="8725488" cy="4027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244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108"/>
    </mc:Choice>
    <mc:Fallback xmlns="">
      <p:transition xmlns:p14="http://schemas.microsoft.com/office/powerpoint/2010/main" spd="slow" advTm="6108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深度学习的发展</a:t>
            </a:r>
            <a:endParaRPr kumimoji="1" lang="zh-CN" altLang="en-US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A3F78-F4D0-42B7-8300-BE8D968F017E}" type="slidenum">
              <a:rPr lang="zh-CN" altLang="en-US" smtClean="0"/>
              <a:t>3</a:t>
            </a:fld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6829" y="975759"/>
            <a:ext cx="4380916" cy="172709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25530" y="1485362"/>
            <a:ext cx="17235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自然语言处理</a:t>
            </a:r>
            <a:endParaRPr lang="en-US" altLang="zh-CN" sz="2000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/>
            <a:r>
              <a:rPr lang="en-US" altLang="zh-CN" sz="2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(</a:t>
            </a:r>
            <a:r>
              <a:rPr lang="zh-CN" altLang="en-US" sz="2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机器翻译</a:t>
            </a:r>
            <a:r>
              <a:rPr lang="en-US" altLang="zh-CN" sz="2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)</a:t>
            </a:r>
            <a:endParaRPr lang="zh-CN" altLang="en-US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6829" y="2755645"/>
            <a:ext cx="4785421" cy="1378001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997289" y="3090702"/>
            <a:ext cx="198002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图像</a:t>
            </a:r>
            <a:r>
              <a:rPr lang="zh-CN" altLang="en-US" sz="2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处理</a:t>
            </a:r>
            <a:endParaRPr lang="en-US" altLang="zh-CN" sz="2000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/>
            <a:r>
              <a:rPr lang="en-US" altLang="zh-CN" sz="2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(</a:t>
            </a:r>
            <a:r>
              <a:rPr lang="zh-CN" altLang="en-US" sz="2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图片标题生成</a:t>
            </a:r>
            <a:r>
              <a:rPr lang="en-US" altLang="zh-CN" sz="2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)</a:t>
            </a:r>
            <a:endParaRPr lang="zh-CN" altLang="en-US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0539" y="4456808"/>
            <a:ext cx="1380825" cy="136401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39296" y="4456808"/>
            <a:ext cx="2939391" cy="1385997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1253769" y="4780991"/>
            <a:ext cx="14670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医疗计算</a:t>
            </a:r>
            <a:endParaRPr lang="en-US" altLang="zh-CN" sz="2000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/>
            <a:r>
              <a:rPr lang="en-US" altLang="zh-CN" sz="2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(</a:t>
            </a:r>
            <a:r>
              <a:rPr lang="zh-CN" altLang="en-US" sz="2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疾病预测</a:t>
            </a:r>
            <a:r>
              <a:rPr lang="en-US" altLang="zh-CN" sz="2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)</a:t>
            </a:r>
            <a:endParaRPr lang="zh-CN" altLang="en-US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381965" y="2702851"/>
            <a:ext cx="8500285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>
            <a:off x="381965" y="4302087"/>
            <a:ext cx="8500285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页脚占位符 4"/>
          <p:cNvSpPr>
            <a:spLocks noGrp="1"/>
          </p:cNvSpPr>
          <p:nvPr>
            <p:ph type="ftr" sz="quarter" idx="11"/>
          </p:nvPr>
        </p:nvSpPr>
        <p:spPr>
          <a:xfrm>
            <a:off x="2764639" y="6471280"/>
            <a:ext cx="3617103" cy="324000"/>
          </a:xfrm>
        </p:spPr>
        <p:txBody>
          <a:bodyPr/>
          <a:lstStyle/>
          <a:p>
            <a:r>
              <a:rPr lang="zh-CN" altLang="en-US" smtClean="0"/>
              <a:t>基于</a:t>
            </a:r>
            <a:r>
              <a:rPr lang="zh-CN" altLang="en-US"/>
              <a:t>深度学习的程序生成与补全技术研究进展</a:t>
            </a:r>
            <a:endParaRPr lang="zh-CN" altLang="en-US" dirty="0"/>
          </a:p>
        </p:txBody>
      </p:sp>
      <p:sp>
        <p:nvSpPr>
          <p:cNvPr id="18" name="矩形 17"/>
          <p:cNvSpPr/>
          <p:nvPr/>
        </p:nvSpPr>
        <p:spPr>
          <a:xfrm>
            <a:off x="0" y="5860772"/>
            <a:ext cx="9144000" cy="54830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 smtClean="0">
                <a:solidFill>
                  <a:srgbClr val="2E74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如何利用深度学习使程序开发更加智能化？</a:t>
            </a:r>
            <a:endParaRPr lang="zh-CN" altLang="en-US" sz="2400" b="1" dirty="0">
              <a:solidFill>
                <a:srgbClr val="2E74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10635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108"/>
    </mc:Choice>
    <mc:Fallback xmlns="">
      <p:transition xmlns:p14="http://schemas.microsoft.com/office/powerpoint/2010/main" spd="slow" advTm="61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基于语言模型的程序生成模型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kumimoji="1" lang="zh-CN" altLang="en-US" dirty="0" smtClean="0">
                <a:solidFill>
                  <a:srgbClr val="800000"/>
                </a:solidFill>
              </a:rPr>
              <a:t>指针网络</a:t>
            </a:r>
            <a:r>
              <a:rPr kumimoji="1" lang="en-US" altLang="zh-CN" dirty="0" smtClean="0">
                <a:solidFill>
                  <a:srgbClr val="800000"/>
                </a:solidFill>
              </a:rPr>
              <a:t>:</a:t>
            </a:r>
          </a:p>
          <a:p>
            <a:pPr marL="0" indent="0">
              <a:buNone/>
            </a:pPr>
            <a:endParaRPr kumimoji="1" lang="en-US" altLang="zh-CN" dirty="0" smtClean="0">
              <a:solidFill>
                <a:srgbClr val="800000"/>
              </a:solidFill>
            </a:endParaRPr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A3F78-F4D0-42B7-8300-BE8D968F017E}" type="slidenum">
              <a:rPr lang="zh-CN" altLang="en-US" smtClean="0"/>
              <a:t>30</a:t>
            </a:fld>
            <a:endParaRPr lang="zh-CN" altLang="en-US"/>
          </a:p>
        </p:txBody>
      </p:sp>
      <p:sp>
        <p:nvSpPr>
          <p:cNvPr id="23" name="页脚占位符 4"/>
          <p:cNvSpPr>
            <a:spLocks noGrp="1"/>
          </p:cNvSpPr>
          <p:nvPr>
            <p:ph type="ftr" sz="quarter" idx="11"/>
          </p:nvPr>
        </p:nvSpPr>
        <p:spPr>
          <a:xfrm>
            <a:off x="2764639" y="6471280"/>
            <a:ext cx="3617103" cy="324000"/>
          </a:xfrm>
        </p:spPr>
        <p:txBody>
          <a:bodyPr/>
          <a:lstStyle/>
          <a:p>
            <a:r>
              <a:rPr lang="zh-CN" altLang="en-US" smtClean="0"/>
              <a:t>基于</a:t>
            </a:r>
            <a:r>
              <a:rPr lang="zh-CN" altLang="en-US"/>
              <a:t>深度学习的程序生成与补全技术研究进展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6985" y="2877223"/>
            <a:ext cx="5442856" cy="2752314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797954" y="2028423"/>
            <a:ext cx="680753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kumimoji="1" lang="en-US" altLang="zh-CN" b="1" u="sng" dirty="0" smtClean="0">
                <a:solidFill>
                  <a:schemeClr val="accent6">
                    <a:lumMod val="75000"/>
                  </a:schemeClr>
                </a:solidFill>
              </a:rPr>
              <a:t>Global</a:t>
            </a:r>
            <a:r>
              <a:rPr kumimoji="1" lang="zh-CN" altLang="en-US" b="1" u="sng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kumimoji="1" lang="en-US" altLang="zh-CN" b="1" u="sng" dirty="0">
                <a:solidFill>
                  <a:schemeClr val="accent6">
                    <a:lumMod val="75000"/>
                  </a:schemeClr>
                </a:solidFill>
              </a:rPr>
              <a:t>RNN</a:t>
            </a:r>
            <a:r>
              <a:rPr kumimoji="1" lang="en-US" altLang="zh-CN" dirty="0"/>
              <a:t>:</a:t>
            </a:r>
            <a:r>
              <a:rPr kumimoji="1" lang="zh-CN" altLang="en-US" dirty="0"/>
              <a:t> 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利用循环神经网络计算在全局词表中的概率</a:t>
            </a:r>
            <a:endParaRPr kumimoji="1" lang="en-US" altLang="zh-CN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/>
            <a:r>
              <a:rPr kumimoji="1" lang="en-US" altLang="zh-CN" b="1" u="sng" dirty="0">
                <a:solidFill>
                  <a:schemeClr val="accent6">
                    <a:lumMod val="75000"/>
                  </a:schemeClr>
                </a:solidFill>
              </a:rPr>
              <a:t>Local</a:t>
            </a:r>
            <a:r>
              <a:rPr kumimoji="1" lang="zh-CN" altLang="en-US" b="1" u="sng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kumimoji="1" lang="en-US" altLang="zh-CN" b="1" u="sng" dirty="0">
                <a:solidFill>
                  <a:schemeClr val="accent6">
                    <a:lumMod val="75000"/>
                  </a:schemeClr>
                </a:solidFill>
              </a:rPr>
              <a:t>Pointer:</a:t>
            </a:r>
            <a:r>
              <a:rPr kumimoji="1" lang="zh-CN" altLang="en-US" b="1" u="sng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根据上下文信息指向相关的局部位置</a:t>
            </a:r>
            <a:endParaRPr kumimoji="1" lang="en-US" altLang="zh-CN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/>
            <a:r>
              <a:rPr kumimoji="1" lang="en-US" altLang="zh-CN" b="1" u="sng" dirty="0" smtClean="0">
                <a:solidFill>
                  <a:schemeClr val="accent6">
                    <a:lumMod val="75000"/>
                  </a:schemeClr>
                </a:solidFill>
              </a:rPr>
              <a:t>Switcher:</a:t>
            </a:r>
            <a:r>
              <a:rPr kumimoji="1" lang="zh-CN" altLang="en-US" b="1" u="sng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从全局概率和局部中抉择</a:t>
            </a:r>
          </a:p>
        </p:txBody>
      </p:sp>
      <p:sp>
        <p:nvSpPr>
          <p:cNvPr id="5" name="矩形 4"/>
          <p:cNvSpPr/>
          <p:nvPr/>
        </p:nvSpPr>
        <p:spPr>
          <a:xfrm>
            <a:off x="434693" y="5831266"/>
            <a:ext cx="85474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Li</a:t>
            </a:r>
            <a:r>
              <a:rPr lang="zh-CN" altLang="en-US" dirty="0"/>
              <a:t> </a:t>
            </a:r>
            <a:r>
              <a:rPr lang="en-US" altLang="zh-CN" dirty="0"/>
              <a:t>et</a:t>
            </a:r>
            <a:r>
              <a:rPr lang="zh-CN" altLang="en-US" dirty="0"/>
              <a:t> </a:t>
            </a:r>
            <a:r>
              <a:rPr lang="en-US" altLang="zh-CN" dirty="0"/>
              <a:t>al.</a:t>
            </a:r>
            <a:r>
              <a:rPr lang="zh-CN" altLang="en-US" dirty="0"/>
              <a:t> </a:t>
            </a:r>
            <a:r>
              <a:rPr lang="en-US" altLang="zh-CN" dirty="0"/>
              <a:t>Code Completion with Neural Attention and Pointer Networks.</a:t>
            </a:r>
            <a:r>
              <a:rPr lang="zh-CN" altLang="en-US" dirty="0"/>
              <a:t> </a:t>
            </a:r>
            <a:r>
              <a:rPr lang="en-US" altLang="zh-CN" dirty="0"/>
              <a:t>IJCAI</a:t>
            </a:r>
            <a:r>
              <a:rPr lang="zh-CN" altLang="en-US" dirty="0"/>
              <a:t> </a:t>
            </a:r>
            <a:r>
              <a:rPr lang="en-US" altLang="zh-CN" dirty="0"/>
              <a:t>2018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966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108"/>
    </mc:Choice>
    <mc:Fallback xmlns="">
      <p:transition xmlns:p14="http://schemas.microsoft.com/office/powerpoint/2010/main" spd="slow" advTm="6108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结构化代码生成网络 </a:t>
            </a:r>
            <a:endParaRPr kumimoji="1" lang="zh-CN" altLang="en-US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A3F78-F4D0-42B7-8300-BE8D968F017E}" type="slidenum">
              <a:rPr lang="zh-CN" altLang="en-US" smtClean="0"/>
              <a:t>31</a:t>
            </a:fld>
            <a:endParaRPr lang="zh-CN" altLang="en-US"/>
          </a:p>
        </p:txBody>
      </p:sp>
      <p:sp>
        <p:nvSpPr>
          <p:cNvPr id="22" name="内容占位符 2"/>
          <p:cNvSpPr>
            <a:spLocks noGrp="1"/>
          </p:cNvSpPr>
          <p:nvPr>
            <p:ph idx="1"/>
          </p:nvPr>
        </p:nvSpPr>
        <p:spPr>
          <a:xfrm>
            <a:off x="168441" y="1037230"/>
            <a:ext cx="8819147" cy="5262017"/>
          </a:xfrm>
        </p:spPr>
        <p:txBody>
          <a:bodyPr/>
          <a:lstStyle/>
          <a:p>
            <a:r>
              <a:rPr kumimoji="1" lang="zh-CN" altLang="en-US" dirty="0" smtClean="0">
                <a:solidFill>
                  <a:srgbClr val="800000"/>
                </a:solidFill>
              </a:rPr>
              <a:t>基于抽象语法树的网络</a:t>
            </a:r>
            <a:endParaRPr kumimoji="1" lang="en-US" altLang="zh-CN" dirty="0" smtClean="0">
              <a:solidFill>
                <a:srgbClr val="800000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392" y="1514001"/>
            <a:ext cx="8244114" cy="231766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5991" y="4025454"/>
            <a:ext cx="4072696" cy="1951106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1044696" y="4621232"/>
            <a:ext cx="3452394" cy="8884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86918" lvl="1" indent="-285750">
              <a:lnSpc>
                <a:spcPct val="110000"/>
              </a:lnSpc>
              <a:spcAft>
                <a:spcPts val="400"/>
              </a:spcAft>
              <a:buFont typeface="Symbol" charset="2"/>
              <a:buChar char="-"/>
            </a:pPr>
            <a:r>
              <a:rPr kumimoji="1" lang="zh-CN" altLang="en-US" sz="22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遍历树结构</a:t>
            </a:r>
            <a:endParaRPr kumimoji="1" lang="en-US" altLang="zh-CN" sz="2200" dirty="0" smtClean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486918" lvl="1" indent="-285750">
              <a:lnSpc>
                <a:spcPct val="110000"/>
              </a:lnSpc>
              <a:spcAft>
                <a:spcPts val="400"/>
              </a:spcAft>
              <a:buFont typeface="Symbol" charset="2"/>
              <a:buChar char="-"/>
            </a:pPr>
            <a:r>
              <a:rPr kumimoji="1" lang="zh-CN" altLang="en-US" sz="22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结合语言模型</a:t>
            </a:r>
            <a:endParaRPr kumimoji="1" lang="en-US" altLang="zh-CN" sz="2200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0" name="页脚占位符 4"/>
          <p:cNvSpPr>
            <a:spLocks noGrp="1"/>
          </p:cNvSpPr>
          <p:nvPr>
            <p:ph type="ftr" sz="quarter" idx="11"/>
          </p:nvPr>
        </p:nvSpPr>
        <p:spPr>
          <a:xfrm>
            <a:off x="2764639" y="6471280"/>
            <a:ext cx="3617103" cy="324000"/>
          </a:xfrm>
        </p:spPr>
        <p:txBody>
          <a:bodyPr/>
          <a:lstStyle/>
          <a:p>
            <a:r>
              <a:rPr lang="zh-CN" altLang="en-US" smtClean="0"/>
              <a:t>基于</a:t>
            </a:r>
            <a:r>
              <a:rPr lang="zh-CN" altLang="en-US"/>
              <a:t>深度学习的程序生成与补全技术研究进展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1626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108"/>
    </mc:Choice>
    <mc:Fallback xmlns="">
      <p:transition xmlns:p14="http://schemas.microsoft.com/office/powerpoint/2010/main" spd="slow" advTm="6108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结构化代码生成网络 </a:t>
            </a:r>
            <a:endParaRPr kumimoji="1" lang="zh-CN" altLang="en-US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A3F78-F4D0-42B7-8300-BE8D968F017E}" type="slidenum">
              <a:rPr lang="zh-CN" altLang="en-US" smtClean="0"/>
              <a:t>32</a:t>
            </a:fld>
            <a:endParaRPr lang="zh-CN" altLang="en-US"/>
          </a:p>
        </p:txBody>
      </p:sp>
      <p:sp>
        <p:nvSpPr>
          <p:cNvPr id="22" name="内容占位符 2"/>
          <p:cNvSpPr>
            <a:spLocks noGrp="1"/>
          </p:cNvSpPr>
          <p:nvPr>
            <p:ph idx="1"/>
          </p:nvPr>
        </p:nvSpPr>
        <p:spPr>
          <a:xfrm>
            <a:off x="168441" y="1037230"/>
            <a:ext cx="8819147" cy="5262017"/>
          </a:xfrm>
        </p:spPr>
        <p:txBody>
          <a:bodyPr/>
          <a:lstStyle/>
          <a:p>
            <a:r>
              <a:rPr kumimoji="1" lang="zh-CN" altLang="en-US" dirty="0" smtClean="0">
                <a:solidFill>
                  <a:srgbClr val="800000"/>
                </a:solidFill>
              </a:rPr>
              <a:t>基于抽象语法树的网络</a:t>
            </a:r>
            <a:endParaRPr kumimoji="1" lang="en-US" altLang="zh-CN" dirty="0" smtClean="0">
              <a:solidFill>
                <a:srgbClr val="800000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3844" y="1756229"/>
            <a:ext cx="4801336" cy="2699657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88376" y="6005054"/>
            <a:ext cx="88174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err="1" smtClean="0"/>
              <a:t>Rabinovich</a:t>
            </a:r>
            <a:r>
              <a:rPr lang="zh-CN" altLang="en-US" dirty="0" smtClean="0"/>
              <a:t> </a:t>
            </a:r>
            <a:r>
              <a:rPr lang="en-US" altLang="zh-CN" dirty="0" smtClean="0"/>
              <a:t>et</a:t>
            </a:r>
            <a:r>
              <a:rPr lang="zh-CN" altLang="en-US" dirty="0" smtClean="0"/>
              <a:t> </a:t>
            </a:r>
            <a:r>
              <a:rPr lang="en-US" altLang="zh-CN" dirty="0" smtClean="0"/>
              <a:t>al.</a:t>
            </a:r>
            <a:r>
              <a:rPr lang="zh-CN" altLang="en-US" dirty="0" smtClean="0"/>
              <a:t> </a:t>
            </a:r>
            <a:r>
              <a:rPr lang="en-US" altLang="zh-CN" dirty="0"/>
              <a:t>Abstract Syntax Networks for Code Generation and Semantic </a:t>
            </a:r>
            <a:r>
              <a:rPr lang="en-US" altLang="zh-CN" dirty="0" smtClean="0"/>
              <a:t>Parsing.</a:t>
            </a:r>
            <a:r>
              <a:rPr lang="zh-CN" altLang="en-US" dirty="0" smtClean="0"/>
              <a:t> </a:t>
            </a:r>
            <a:r>
              <a:rPr lang="en-US" altLang="zh-CN" dirty="0" smtClean="0"/>
              <a:t>2017</a:t>
            </a:r>
            <a:endParaRPr lang="zh-CN" altLang="en-US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016" y="1969379"/>
            <a:ext cx="3598253" cy="2911625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100849" y="5701739"/>
            <a:ext cx="7280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Dong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Lapata</a:t>
            </a:r>
            <a:r>
              <a:rPr lang="en-US" altLang="zh-CN" dirty="0" smtClean="0"/>
              <a:t>.</a:t>
            </a:r>
            <a:r>
              <a:rPr lang="zh-CN" altLang="en-US" dirty="0" smtClean="0"/>
              <a:t> </a:t>
            </a:r>
            <a:r>
              <a:rPr lang="en-US" altLang="zh-CN" dirty="0"/>
              <a:t>Language to Logical Form with Neural Attention.</a:t>
            </a:r>
            <a:r>
              <a:rPr lang="zh-CN" altLang="en-US" dirty="0" smtClean="0"/>
              <a:t> </a:t>
            </a:r>
            <a:r>
              <a:rPr lang="en-US" altLang="zh-CN" dirty="0" smtClean="0"/>
              <a:t>ACL</a:t>
            </a:r>
            <a:r>
              <a:rPr lang="zh-CN" altLang="en-US" dirty="0" smtClean="0"/>
              <a:t> </a:t>
            </a:r>
            <a:r>
              <a:rPr lang="en-US" altLang="zh-CN" dirty="0" smtClean="0"/>
              <a:t>2016</a:t>
            </a:r>
            <a:endParaRPr kumimoji="1" lang="zh-CN" altLang="en-US" dirty="0"/>
          </a:p>
        </p:txBody>
      </p:sp>
      <p:sp>
        <p:nvSpPr>
          <p:cNvPr id="13" name="页脚占位符 4"/>
          <p:cNvSpPr>
            <a:spLocks noGrp="1"/>
          </p:cNvSpPr>
          <p:nvPr>
            <p:ph type="ftr" sz="quarter" idx="11"/>
          </p:nvPr>
        </p:nvSpPr>
        <p:spPr>
          <a:xfrm>
            <a:off x="2764639" y="6471280"/>
            <a:ext cx="3617103" cy="324000"/>
          </a:xfrm>
        </p:spPr>
        <p:txBody>
          <a:bodyPr/>
          <a:lstStyle/>
          <a:p>
            <a:r>
              <a:rPr lang="zh-CN" altLang="en-US" smtClean="0"/>
              <a:t>基于</a:t>
            </a:r>
            <a:r>
              <a:rPr lang="zh-CN" altLang="en-US"/>
              <a:t>深度学习的程序生成与补全技术研究进展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90874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108"/>
    </mc:Choice>
    <mc:Fallback xmlns="">
      <p:transition xmlns:p14="http://schemas.microsoft.com/office/powerpoint/2010/main" spd="slow" advTm="6108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程序生成维度</a:t>
            </a:r>
            <a:endParaRPr kumimoji="1" lang="zh-CN" altLang="en-US" dirty="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A3F78-F4D0-42B7-8300-BE8D968F017E}" type="slidenum">
              <a:rPr lang="zh-CN" altLang="en-US" smtClean="0"/>
              <a:t>33</a:t>
            </a:fld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295763" y="1260690"/>
            <a:ext cx="1625634" cy="97322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</a:t>
            </a:r>
            <a:endParaRPr lang="zh-CN" altLang="en-US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68441" y="1159393"/>
            <a:ext cx="8159875" cy="1201842"/>
          </a:xfrm>
          <a:prstGeom prst="rect">
            <a:avLst/>
          </a:prstGeom>
          <a:noFill/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     归纳程序综合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zh-CN" altLang="en-US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基于功能描述的程序生成</a:t>
            </a:r>
            <a:r>
              <a:rPr lang="en-US" altLang="zh-CN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代码补全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95763" y="2563829"/>
            <a:ext cx="1625634" cy="97322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</a:t>
            </a:r>
          </a:p>
        </p:txBody>
      </p:sp>
      <p:sp>
        <p:nvSpPr>
          <p:cNvPr id="11" name="矩形 10"/>
          <p:cNvSpPr/>
          <p:nvPr/>
        </p:nvSpPr>
        <p:spPr>
          <a:xfrm>
            <a:off x="168441" y="2462532"/>
            <a:ext cx="8159875" cy="12018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 循环神经网络   指针网络</a:t>
            </a:r>
            <a:r>
              <a:rPr lang="en-US" altLang="zh-CN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zh-CN" altLang="en-US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树形网络     图网络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295763" y="3866968"/>
            <a:ext cx="1625634" cy="97322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程序表示</a:t>
            </a:r>
            <a:endParaRPr lang="zh-CN" altLang="en-US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68441" y="3765671"/>
            <a:ext cx="8159875" cy="12018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    序列</a:t>
            </a:r>
            <a:r>
              <a:rPr lang="en-US" altLang="zh-CN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zh-CN" altLang="en-US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抽象语法树   数据流图     </a:t>
            </a:r>
            <a:r>
              <a:rPr lang="en-US" altLang="zh-CN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API</a:t>
            </a:r>
            <a:r>
              <a:rPr lang="zh-CN" altLang="en-US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调用图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295763" y="5183119"/>
            <a:ext cx="1625634" cy="97322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代码语料库</a:t>
            </a:r>
            <a:endParaRPr lang="zh-CN" altLang="en-US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68441" y="5068810"/>
            <a:ext cx="8159875" cy="12018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   </a:t>
            </a:r>
            <a:r>
              <a:rPr lang="en-US" altLang="zh-CN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DSL    </a:t>
            </a:r>
            <a:r>
              <a:rPr lang="zh-CN" altLang="en-US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输入输出样例 </a:t>
            </a:r>
            <a:r>
              <a:rPr lang="en-US" altLang="zh-CN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自然语言</a:t>
            </a:r>
            <a:r>
              <a:rPr lang="en-US" altLang="zh-CN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代码对   源代码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68441" y="5068810"/>
            <a:ext cx="8159875" cy="1201842"/>
          </a:xfrm>
          <a:prstGeom prst="rect">
            <a:avLst/>
          </a:prstGeom>
          <a:noFill/>
          <a:ln w="317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     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页脚占位符 4"/>
          <p:cNvSpPr>
            <a:spLocks noGrp="1"/>
          </p:cNvSpPr>
          <p:nvPr>
            <p:ph type="ftr" sz="quarter" idx="11"/>
          </p:nvPr>
        </p:nvSpPr>
        <p:spPr>
          <a:xfrm>
            <a:off x="2764639" y="6471280"/>
            <a:ext cx="3617103" cy="324000"/>
          </a:xfrm>
        </p:spPr>
        <p:txBody>
          <a:bodyPr/>
          <a:lstStyle/>
          <a:p>
            <a:r>
              <a:rPr lang="zh-CN" altLang="en-US" smtClean="0"/>
              <a:t>基于</a:t>
            </a:r>
            <a:r>
              <a:rPr lang="zh-CN" altLang="en-US"/>
              <a:t>深度学习的程序生成与补全技术研究进展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7903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代码语料库 </a:t>
            </a:r>
            <a:endParaRPr kumimoji="1" lang="zh-CN" altLang="en-US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A3F78-F4D0-42B7-8300-BE8D968F017E}" type="slidenum">
              <a:rPr lang="zh-CN" altLang="en-US" smtClean="0"/>
              <a:t>34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163615" y="1375303"/>
            <a:ext cx="2832188" cy="1736478"/>
          </a:xfrm>
        </p:spPr>
        <p:txBody>
          <a:bodyPr>
            <a:normAutofit fontScale="92500" lnSpcReduction="20000"/>
          </a:bodyPr>
          <a:lstStyle/>
          <a:p>
            <a:r>
              <a:rPr kumimoji="1" lang="zh-CN" altLang="en-US" dirty="0" smtClean="0"/>
              <a:t>自然语言</a:t>
            </a:r>
            <a:r>
              <a:rPr kumimoji="1" lang="en-US" altLang="zh-CN" dirty="0" smtClean="0"/>
              <a:t>-</a:t>
            </a:r>
            <a:r>
              <a:rPr kumimoji="1" lang="zh-CN" altLang="en-US" dirty="0" smtClean="0"/>
              <a:t>程序对</a:t>
            </a:r>
            <a:endParaRPr kumimoji="1" lang="en-US" altLang="zh-CN" dirty="0" smtClean="0"/>
          </a:p>
          <a:p>
            <a:pPr lvl="1"/>
            <a:r>
              <a:rPr kumimoji="1" lang="en-US" altLang="zh-CN" dirty="0" smtClean="0"/>
              <a:t>IFTTT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[Quirk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2015] </a:t>
            </a:r>
          </a:p>
          <a:p>
            <a:pPr lvl="1"/>
            <a:r>
              <a:rPr kumimoji="1" lang="zh-CN" altLang="en-US" dirty="0" smtClean="0"/>
              <a:t>炉石 </a:t>
            </a:r>
            <a:r>
              <a:rPr kumimoji="1" lang="en-US" altLang="zh-CN" dirty="0" smtClean="0"/>
              <a:t>[</a:t>
            </a:r>
            <a:r>
              <a:rPr lang="en-US" altLang="zh-CN" dirty="0"/>
              <a:t>Ling	</a:t>
            </a:r>
            <a:r>
              <a:rPr lang="en-US" altLang="zh-CN" dirty="0" smtClean="0"/>
              <a:t>2016</a:t>
            </a:r>
            <a:r>
              <a:rPr kumimoji="1" lang="en-US" altLang="zh-CN" dirty="0" smtClean="0"/>
              <a:t>]</a:t>
            </a:r>
          </a:p>
          <a:p>
            <a:pPr lvl="1"/>
            <a:r>
              <a:rPr kumimoji="1" lang="en-US" altLang="zh-CN" dirty="0" smtClean="0"/>
              <a:t>API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[</a:t>
            </a:r>
            <a:r>
              <a:rPr kumimoji="1" lang="en-US" altLang="zh-CN" dirty="0" err="1" smtClean="0"/>
              <a:t>Gu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2016]</a:t>
            </a:r>
          </a:p>
          <a:p>
            <a:pPr lvl="1"/>
            <a:r>
              <a:rPr kumimoji="1" lang="zh-CN" altLang="en-US" dirty="0" smtClean="0"/>
              <a:t>通用程序  </a:t>
            </a:r>
            <a:r>
              <a:rPr kumimoji="1" lang="en-US" altLang="zh-CN" dirty="0" smtClean="0"/>
              <a:t>[Hu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2018]</a:t>
            </a:r>
            <a:r>
              <a:rPr kumimoji="1" lang="zh-CN" altLang="en-US" dirty="0" smtClean="0"/>
              <a:t> </a:t>
            </a:r>
            <a:endParaRPr kumimoji="1" lang="en-US" altLang="zh-CN" dirty="0" smtClean="0"/>
          </a:p>
        </p:txBody>
      </p:sp>
      <p:sp>
        <p:nvSpPr>
          <p:cNvPr id="8" name="内容占位符 2"/>
          <p:cNvSpPr txBox="1">
            <a:spLocks/>
          </p:cNvSpPr>
          <p:nvPr/>
        </p:nvSpPr>
        <p:spPr>
          <a:xfrm>
            <a:off x="163616" y="3626655"/>
            <a:ext cx="8819147" cy="1532549"/>
          </a:xfrm>
          <a:prstGeom prst="rect">
            <a:avLst/>
          </a:prstGeom>
          <a:effectLst/>
        </p:spPr>
        <p:txBody>
          <a:bodyPr vert="horz" lIns="0" tIns="45720" rIns="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200"/>
              </a:spcAft>
              <a:buClrTx/>
              <a:buSzPct val="100000"/>
              <a:buFont typeface="Arial"/>
              <a:buChar char="•"/>
              <a:defRPr sz="2400" b="1" kern="1200" baseline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  <a:lvl2pPr marL="486918" indent="-28575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400"/>
              </a:spcAft>
              <a:buClrTx/>
              <a:buFont typeface="Symbol" charset="2"/>
              <a:buChar char="-"/>
              <a:defRPr sz="2200" kern="1200" baseline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2pPr>
            <a:lvl3pPr marL="669798" indent="-28575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400"/>
              </a:spcAft>
              <a:buClrTx/>
              <a:buFont typeface="Arial"/>
              <a:buChar char="•"/>
              <a:defRPr sz="2000" kern="1200" baseline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3pPr>
            <a:lvl4pPr marL="852678" indent="-28575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400"/>
              </a:spcAft>
              <a:buClrTx/>
              <a:buFont typeface="Symbol" charset="2"/>
              <a:buChar char="-"/>
              <a:defRPr sz="2000" kern="1200" baseline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4pPr>
            <a:lvl5pPr marL="1092708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400"/>
              </a:spcAft>
              <a:buClrTx/>
              <a:buFont typeface="Arial"/>
              <a:buChar char="•"/>
              <a:defRPr sz="2000" kern="1200" baseline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 smtClean="0"/>
              <a:t>SQL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query</a:t>
            </a:r>
          </a:p>
          <a:p>
            <a:pPr lvl="1"/>
            <a:r>
              <a:rPr kumimoji="1" lang="en-US" altLang="zh-CN" dirty="0" err="1" smtClean="0"/>
              <a:t>wikiSQL</a:t>
            </a:r>
            <a:r>
              <a:rPr kumimoji="1" lang="en-US" altLang="zh-CN" dirty="0" smtClean="0"/>
              <a:t>[</a:t>
            </a:r>
            <a:r>
              <a:rPr lang="en-US" altLang="zh-CN" dirty="0" err="1" smtClean="0"/>
              <a:t>Zhong</a:t>
            </a:r>
            <a:r>
              <a:rPr lang="zh-CN" altLang="en-US" dirty="0" smtClean="0"/>
              <a:t> </a:t>
            </a:r>
            <a:r>
              <a:rPr lang="en-US" altLang="zh-CN" dirty="0" smtClean="0"/>
              <a:t>2017</a:t>
            </a:r>
            <a:r>
              <a:rPr kumimoji="1" lang="en-US" altLang="zh-CN" dirty="0" smtClean="0"/>
              <a:t>]</a:t>
            </a:r>
            <a:endParaRPr kumimoji="1" lang="en-US" altLang="zh-CN" dirty="0"/>
          </a:p>
        </p:txBody>
      </p:sp>
      <p:cxnSp>
        <p:nvCxnSpPr>
          <p:cNvPr id="9" name="直线连接符 8"/>
          <p:cNvCxnSpPr/>
          <p:nvPr/>
        </p:nvCxnSpPr>
        <p:spPr>
          <a:xfrm>
            <a:off x="163615" y="3326524"/>
            <a:ext cx="8615072" cy="1576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右大括号 2"/>
          <p:cNvSpPr/>
          <p:nvPr/>
        </p:nvSpPr>
        <p:spPr>
          <a:xfrm>
            <a:off x="3120571" y="2438400"/>
            <a:ext cx="161834" cy="52251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3407173" y="2395828"/>
            <a:ext cx="18662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从开源社区爬取</a:t>
            </a:r>
            <a:endParaRPr kumimoji="1" lang="en-US" altLang="zh-CN" dirty="0" smtClean="0"/>
          </a:p>
          <a:p>
            <a:r>
              <a:rPr kumimoji="1" lang="zh-CN" altLang="en-US" dirty="0" smtClean="0"/>
              <a:t>有噪声</a:t>
            </a:r>
            <a:endParaRPr kumimoji="1" lang="zh-CN" altLang="en-US" dirty="0"/>
          </a:p>
        </p:txBody>
      </p:sp>
      <p:sp>
        <p:nvSpPr>
          <p:cNvPr id="24" name="右大括号 23"/>
          <p:cNvSpPr/>
          <p:nvPr/>
        </p:nvSpPr>
        <p:spPr>
          <a:xfrm>
            <a:off x="3120571" y="1764947"/>
            <a:ext cx="161834" cy="52251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文本框 24"/>
          <p:cNvSpPr txBox="1"/>
          <p:nvPr/>
        </p:nvSpPr>
        <p:spPr>
          <a:xfrm>
            <a:off x="3407173" y="184369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mtClean="0"/>
              <a:t>结构简单</a:t>
            </a:r>
            <a:endParaRPr kumimoji="1" lang="zh-CN" altLang="en-US" dirty="0"/>
          </a:p>
        </p:txBody>
      </p:sp>
      <p:cxnSp>
        <p:nvCxnSpPr>
          <p:cNvPr id="26" name="直线连接符 25"/>
          <p:cNvCxnSpPr/>
          <p:nvPr/>
        </p:nvCxnSpPr>
        <p:spPr>
          <a:xfrm>
            <a:off x="163615" y="4721646"/>
            <a:ext cx="8615072" cy="1576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内容占位符 2"/>
          <p:cNvSpPr txBox="1">
            <a:spLocks/>
          </p:cNvSpPr>
          <p:nvPr/>
        </p:nvSpPr>
        <p:spPr>
          <a:xfrm>
            <a:off x="163616" y="5100731"/>
            <a:ext cx="8819147" cy="1532549"/>
          </a:xfrm>
          <a:prstGeom prst="rect">
            <a:avLst/>
          </a:prstGeom>
          <a:effectLst/>
        </p:spPr>
        <p:txBody>
          <a:bodyPr vert="horz" lIns="0" tIns="45720" rIns="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200"/>
              </a:spcAft>
              <a:buClrTx/>
              <a:buSzPct val="100000"/>
              <a:buFont typeface="Arial"/>
              <a:buChar char="•"/>
              <a:defRPr sz="2400" b="1" kern="1200" baseline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  <a:lvl2pPr marL="486918" indent="-28575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400"/>
              </a:spcAft>
              <a:buClrTx/>
              <a:buFont typeface="Symbol" charset="2"/>
              <a:buChar char="-"/>
              <a:defRPr sz="2200" kern="1200" baseline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2pPr>
            <a:lvl3pPr marL="669798" indent="-28575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400"/>
              </a:spcAft>
              <a:buClrTx/>
              <a:buFont typeface="Arial"/>
              <a:buChar char="•"/>
              <a:defRPr sz="2000" kern="1200" baseline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3pPr>
            <a:lvl4pPr marL="852678" indent="-28575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400"/>
              </a:spcAft>
              <a:buClrTx/>
              <a:buFont typeface="Symbol" charset="2"/>
              <a:buChar char="-"/>
              <a:defRPr sz="2000" kern="1200" baseline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4pPr>
            <a:lvl5pPr marL="1092708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400"/>
              </a:spcAft>
              <a:buClrTx/>
              <a:buFont typeface="Arial"/>
              <a:buChar char="•"/>
              <a:defRPr sz="2000" kern="1200" baseline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 smtClean="0"/>
              <a:t>代码及其树结构</a:t>
            </a:r>
            <a:endParaRPr kumimoji="1" lang="en-US" altLang="zh-CN" dirty="0" smtClean="0"/>
          </a:p>
          <a:p>
            <a:pPr lvl="1"/>
            <a:r>
              <a:rPr kumimoji="1" lang="en-US" altLang="zh-CN" dirty="0" smtClean="0"/>
              <a:t>JavaScript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[</a:t>
            </a:r>
            <a:r>
              <a:rPr kumimoji="1" lang="en-US" altLang="zh-CN" dirty="0" err="1"/>
              <a:t>Raychev</a:t>
            </a:r>
            <a:r>
              <a:rPr kumimoji="1" lang="en-US" altLang="zh-CN" dirty="0"/>
              <a:t> 2016</a:t>
            </a:r>
            <a:r>
              <a:rPr kumimoji="1" lang="en-US" altLang="zh-CN" dirty="0" smtClean="0"/>
              <a:t>]</a:t>
            </a:r>
          </a:p>
          <a:p>
            <a:pPr lvl="1"/>
            <a:r>
              <a:rPr kumimoji="1" lang="en-US" altLang="zh-CN" dirty="0" smtClean="0"/>
              <a:t>Python</a:t>
            </a:r>
            <a:r>
              <a:rPr kumimoji="1" lang="zh-CN" altLang="en-US" dirty="0" smtClean="0"/>
              <a:t> </a:t>
            </a:r>
            <a:r>
              <a:rPr kumimoji="1" lang="en-US" altLang="zh-CN" dirty="0"/>
              <a:t>[</a:t>
            </a:r>
            <a:r>
              <a:rPr kumimoji="1" lang="en-US" altLang="zh-CN" dirty="0" err="1"/>
              <a:t>Raychev</a:t>
            </a:r>
            <a:r>
              <a:rPr kumimoji="1" lang="en-US" altLang="zh-CN" dirty="0"/>
              <a:t> </a:t>
            </a:r>
            <a:r>
              <a:rPr kumimoji="1" lang="en-US" altLang="zh-CN" dirty="0" smtClean="0"/>
              <a:t>2016]</a:t>
            </a:r>
            <a:endParaRPr kumimoji="1" lang="en-US" altLang="zh-CN" dirty="0"/>
          </a:p>
        </p:txBody>
      </p:sp>
      <p:sp>
        <p:nvSpPr>
          <p:cNvPr id="28" name="文本框 27"/>
          <p:cNvSpPr txBox="1"/>
          <p:nvPr/>
        </p:nvSpPr>
        <p:spPr>
          <a:xfrm>
            <a:off x="3961171" y="3930522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用于</a:t>
            </a:r>
            <a:r>
              <a:rPr kumimoji="1" lang="en-US" altLang="zh-CN" dirty="0" smtClean="0"/>
              <a:t>SQL</a:t>
            </a:r>
            <a:r>
              <a:rPr kumimoji="1" lang="zh-CN" altLang="en-US" dirty="0" smtClean="0"/>
              <a:t>生成</a:t>
            </a:r>
            <a:endParaRPr kumimoji="1" lang="zh-CN" altLang="en-US" dirty="0"/>
          </a:p>
        </p:txBody>
      </p:sp>
      <p:sp>
        <p:nvSpPr>
          <p:cNvPr id="29" name="文本框 28"/>
          <p:cNvSpPr txBox="1"/>
          <p:nvPr/>
        </p:nvSpPr>
        <p:spPr>
          <a:xfrm>
            <a:off x="4874241" y="5429842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用于代码补全</a:t>
            </a:r>
            <a:r>
              <a:rPr kumimoji="1" lang="zh-CN" altLang="en-US" smtClean="0"/>
              <a:t>和树补全</a:t>
            </a:r>
            <a:endParaRPr kumimoji="1" lang="zh-CN" altLang="en-US"/>
          </a:p>
        </p:txBody>
      </p:sp>
      <p:sp>
        <p:nvSpPr>
          <p:cNvPr id="30" name="页脚占位符 4"/>
          <p:cNvSpPr>
            <a:spLocks noGrp="1"/>
          </p:cNvSpPr>
          <p:nvPr>
            <p:ph type="ftr" sz="quarter" idx="11"/>
          </p:nvPr>
        </p:nvSpPr>
        <p:spPr>
          <a:xfrm>
            <a:off x="2764639" y="6471280"/>
            <a:ext cx="3617103" cy="324000"/>
          </a:xfrm>
        </p:spPr>
        <p:txBody>
          <a:bodyPr/>
          <a:lstStyle/>
          <a:p>
            <a:r>
              <a:rPr lang="zh-CN" altLang="en-US" smtClean="0"/>
              <a:t>基于</a:t>
            </a:r>
            <a:r>
              <a:rPr lang="zh-CN" altLang="en-US"/>
              <a:t>深度学习的程序生成与补全技术研究进展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62920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108"/>
    </mc:Choice>
    <mc:Fallback xmlns="">
      <p:transition xmlns:p14="http://schemas.microsoft.com/office/powerpoint/2010/main" spd="slow" advTm="6108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总结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0" dirty="0"/>
              <a:t>目前的程序生成技术还局限于生成规模较小、功能单一、领域特定的程序</a:t>
            </a:r>
            <a:r>
              <a:rPr lang="en-US" altLang="zh-CN" b="0" dirty="0"/>
              <a:t>,</a:t>
            </a:r>
            <a:r>
              <a:rPr lang="zh-CN" altLang="en-US" b="0" dirty="0"/>
              <a:t>对于复杂的程序其技术还是十分受限</a:t>
            </a:r>
            <a:r>
              <a:rPr lang="en-US" altLang="zh-CN" b="0" dirty="0"/>
              <a:t>. </a:t>
            </a:r>
            <a:endParaRPr lang="zh-CN" altLang="en-US" b="0" dirty="0"/>
          </a:p>
          <a:p>
            <a:r>
              <a:rPr lang="zh-CN" altLang="en-US" b="0" dirty="0" smtClean="0"/>
              <a:t>未来</a:t>
            </a:r>
            <a:endParaRPr lang="en-US" altLang="zh-CN" b="0" dirty="0" smtClean="0"/>
          </a:p>
          <a:p>
            <a:pPr lvl="1"/>
            <a:r>
              <a:rPr lang="zh-CN" altLang="en-US" b="0" dirty="0" smtClean="0"/>
              <a:t>结合</a:t>
            </a:r>
            <a:r>
              <a:rPr lang="zh-CN" altLang="en-US" b="0" dirty="0"/>
              <a:t>编译技术提高程序生成</a:t>
            </a:r>
            <a:r>
              <a:rPr lang="zh-CN" altLang="en-US" b="0" dirty="0" smtClean="0"/>
              <a:t>质量</a:t>
            </a:r>
            <a:endParaRPr lang="en-US" altLang="zh-CN" b="0" dirty="0" smtClean="0"/>
          </a:p>
          <a:p>
            <a:pPr lvl="1"/>
            <a:r>
              <a:rPr lang="zh-CN" altLang="en-US" dirty="0" smtClean="0"/>
              <a:t>特定的程序生成， </a:t>
            </a:r>
            <a:r>
              <a:rPr lang="en-US" altLang="zh-CN" dirty="0" smtClean="0"/>
              <a:t>e.g.,</a:t>
            </a:r>
            <a:r>
              <a:rPr lang="zh-CN" altLang="en-US" dirty="0" smtClean="0"/>
              <a:t> </a:t>
            </a:r>
            <a:r>
              <a:rPr lang="en-US" altLang="zh-CN" dirty="0" smtClean="0"/>
              <a:t>test</a:t>
            </a:r>
            <a:r>
              <a:rPr lang="zh-CN" altLang="en-US" dirty="0" smtClean="0"/>
              <a:t> </a:t>
            </a:r>
            <a:r>
              <a:rPr lang="en-US" altLang="zh-CN" dirty="0" smtClean="0"/>
              <a:t>cases.</a:t>
            </a:r>
            <a:endParaRPr lang="zh-CN" altLang="en-US" b="0" dirty="0"/>
          </a:p>
          <a:p>
            <a:endParaRPr kumimoji="1"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基于深度神经网络的</a:t>
            </a:r>
            <a:r>
              <a:rPr lang="en-US" altLang="zh-CN" smtClean="0"/>
              <a:t>API</a:t>
            </a:r>
            <a:r>
              <a:rPr lang="zh-CN" altLang="en-US" smtClean="0"/>
              <a:t>语义理解关键技术研究 </a:t>
            </a:r>
            <a:endParaRPr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A3F78-F4D0-42B7-8300-BE8D968F017E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2105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程序自动生成</a:t>
            </a:r>
            <a:endParaRPr kumimoji="1" lang="zh-CN" altLang="en-US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A3F78-F4D0-42B7-8300-BE8D968F017E}" type="slidenum">
              <a:rPr lang="zh-CN" altLang="en-US" smtClean="0"/>
              <a:t>4</a:t>
            </a:fld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0" y="5860772"/>
            <a:ext cx="9144000" cy="54830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 smtClean="0">
                <a:solidFill>
                  <a:srgbClr val="2E74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如何利用深度学习使程序开发更加智能化？</a:t>
            </a:r>
            <a:endParaRPr lang="zh-CN" altLang="en-US" sz="2400" b="1" dirty="0">
              <a:solidFill>
                <a:srgbClr val="2E74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2499171" y="3475324"/>
            <a:ext cx="4145657" cy="1867802"/>
            <a:chOff x="2407534" y="3324853"/>
            <a:chExt cx="4145657" cy="1867802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99171" y="3387055"/>
              <a:ext cx="3962382" cy="1805600"/>
            </a:xfrm>
            <a:prstGeom prst="rect">
              <a:avLst/>
            </a:prstGeom>
          </p:spPr>
        </p:pic>
        <p:sp>
          <p:nvSpPr>
            <p:cNvPr id="8" name="圆角矩形 7"/>
            <p:cNvSpPr/>
            <p:nvPr/>
          </p:nvSpPr>
          <p:spPr>
            <a:xfrm>
              <a:off x="2407534" y="3324853"/>
              <a:ext cx="4145657" cy="180560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6" name="上下箭头 15"/>
          <p:cNvSpPr/>
          <p:nvPr/>
        </p:nvSpPr>
        <p:spPr>
          <a:xfrm>
            <a:off x="4392589" y="2197797"/>
            <a:ext cx="358815" cy="1277527"/>
          </a:xfrm>
          <a:prstGeom prst="upDown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6092" y="2502632"/>
            <a:ext cx="691811" cy="74497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3774" y="1428197"/>
            <a:ext cx="4456444" cy="769600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4812082" y="2693604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深度学习模型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线形标注 2(带强调线) 24"/>
          <p:cNvSpPr/>
          <p:nvPr/>
        </p:nvSpPr>
        <p:spPr>
          <a:xfrm>
            <a:off x="7292965" y="2197797"/>
            <a:ext cx="1689904" cy="1092861"/>
          </a:xfrm>
          <a:prstGeom prst="accentCallout2">
            <a:avLst>
              <a:gd name="adj1" fmla="val 24102"/>
              <a:gd name="adj2" fmla="val -4333"/>
              <a:gd name="adj3" fmla="val 18750"/>
              <a:gd name="adj4" fmla="val -16667"/>
              <a:gd name="adj5" fmla="val -18056"/>
              <a:gd name="adj6" fmla="val -28283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 smtClean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Token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 smtClean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API </a:t>
            </a:r>
            <a:r>
              <a:rPr lang="zh-CN" altLang="en-US" sz="1600" dirty="0" smtClean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序列</a:t>
            </a:r>
            <a:endParaRPr lang="en-US" altLang="zh-CN" sz="1600" dirty="0" smtClean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 smtClean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代码片段</a:t>
            </a:r>
            <a:endParaRPr lang="en-US" altLang="zh-CN" sz="1600" dirty="0" smtClean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……</a:t>
            </a:r>
            <a:endParaRPr lang="zh-CN" altLang="en-US" sz="1600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28" name="线形标注 3(带强调线) 27"/>
          <p:cNvSpPr/>
          <p:nvPr/>
        </p:nvSpPr>
        <p:spPr>
          <a:xfrm>
            <a:off x="1150774" y="2366074"/>
            <a:ext cx="2217407" cy="881528"/>
          </a:xfrm>
          <a:prstGeom prst="accentCallout3">
            <a:avLst>
              <a:gd name="adj1" fmla="val 18750"/>
              <a:gd name="adj2" fmla="val -8333"/>
              <a:gd name="adj3" fmla="val 2091"/>
              <a:gd name="adj4" fmla="val -17256"/>
              <a:gd name="adj5" fmla="val -40416"/>
              <a:gd name="adj6" fmla="val -17256"/>
              <a:gd name="adj7" fmla="val -83052"/>
              <a:gd name="adj8" fmla="val 4788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 smtClean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代码补全</a:t>
            </a:r>
            <a:endParaRPr lang="en-US" altLang="zh-CN" sz="1600" dirty="0" smtClean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 smtClean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归纳程序综合</a:t>
            </a:r>
            <a:endParaRPr lang="en-US" altLang="zh-CN" sz="1600" dirty="0" smtClean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 smtClean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自然语言生成代码</a:t>
            </a:r>
            <a:endParaRPr lang="en-US" altLang="zh-CN" sz="1600" dirty="0" smtClean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2764639" y="6471280"/>
            <a:ext cx="3617103" cy="324000"/>
          </a:xfrm>
        </p:spPr>
        <p:txBody>
          <a:bodyPr/>
          <a:lstStyle/>
          <a:p>
            <a:r>
              <a:rPr lang="zh-CN" altLang="en-US" smtClean="0"/>
              <a:t>基于</a:t>
            </a:r>
            <a:r>
              <a:rPr lang="zh-CN" altLang="en-US"/>
              <a:t>深度学习的程序生成与补全技术研究进展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97975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108"/>
    </mc:Choice>
    <mc:Fallback xmlns="">
      <p:transition xmlns:p14="http://schemas.microsoft.com/office/powerpoint/2010/main" spd="slow" advTm="6108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论文发表情况</a:t>
            </a:r>
            <a:endParaRPr kumimoji="1" lang="zh-CN" altLang="en-US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A3F78-F4D0-42B7-8300-BE8D968F017E}" type="slidenum">
              <a:rPr lang="zh-CN" altLang="en-US" smtClean="0"/>
              <a:t>5</a:t>
            </a:fld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333" y="1012319"/>
            <a:ext cx="3453868" cy="2512629"/>
          </a:xfrm>
          <a:prstGeom prst="rect">
            <a:avLst/>
          </a:prstGeom>
        </p:spPr>
      </p:pic>
      <p:graphicFrame>
        <p:nvGraphicFramePr>
          <p:cNvPr id="13" name="图表 12"/>
          <p:cNvGraphicFramePr/>
          <p:nvPr>
            <p:extLst>
              <p:ext uri="{D42A27DB-BD31-4B8C-83A1-F6EECF244321}">
                <p14:modId xmlns:p14="http://schemas.microsoft.com/office/powerpoint/2010/main" val="1830102454"/>
              </p:ext>
            </p:extLst>
          </p:nvPr>
        </p:nvGraphicFramePr>
        <p:xfrm>
          <a:off x="4851880" y="995001"/>
          <a:ext cx="3059723" cy="253841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14" name="图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5375" y="3516093"/>
            <a:ext cx="5708549" cy="2826830"/>
          </a:xfrm>
          <a:prstGeom prst="rect">
            <a:avLst/>
          </a:prstGeom>
        </p:spPr>
      </p:pic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>
          <a:xfrm>
            <a:off x="2764639" y="6471280"/>
            <a:ext cx="3617103" cy="324000"/>
          </a:xfrm>
        </p:spPr>
        <p:txBody>
          <a:bodyPr/>
          <a:lstStyle/>
          <a:p>
            <a:r>
              <a:rPr lang="zh-CN" altLang="en-US" smtClean="0"/>
              <a:t>基于</a:t>
            </a:r>
            <a:r>
              <a:rPr lang="zh-CN" altLang="en-US"/>
              <a:t>深度学习的程序生成与补全技术研究进展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24930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108"/>
    </mc:Choice>
    <mc:Fallback xmlns="">
      <p:transition xmlns:p14="http://schemas.microsoft.com/office/powerpoint/2010/main" spd="slow" advTm="6108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程序性质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63615" y="1375303"/>
            <a:ext cx="2280255" cy="1532549"/>
          </a:xfrm>
        </p:spPr>
        <p:txBody>
          <a:bodyPr/>
          <a:lstStyle/>
          <a:p>
            <a:r>
              <a:rPr kumimoji="1" lang="zh-CN" altLang="en-US" dirty="0" smtClean="0"/>
              <a:t>强结构性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抽象语法树</a:t>
            </a:r>
            <a:endParaRPr kumimoji="1" lang="en-US" altLang="zh-CN" dirty="0"/>
          </a:p>
          <a:p>
            <a:pPr marL="201168" lvl="1" indent="0">
              <a:buNone/>
            </a:pPr>
            <a:r>
              <a:rPr kumimoji="1" lang="zh-CN" altLang="en-US" dirty="0" smtClean="0"/>
              <a:t>    无二义性</a:t>
            </a:r>
            <a:endParaRPr kumimoji="1" lang="en-US" altLang="zh-CN" dirty="0" smtClean="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A3F78-F4D0-42B7-8300-BE8D968F017E}" type="slidenum">
              <a:rPr lang="zh-CN" altLang="en-US" smtClean="0"/>
              <a:t>6</a:t>
            </a:fld>
            <a:endParaRPr lang="zh-CN" altLang="en-US"/>
          </a:p>
        </p:txBody>
      </p:sp>
      <p:sp>
        <p:nvSpPr>
          <p:cNvPr id="6" name="内容占位符 2"/>
          <p:cNvSpPr txBox="1">
            <a:spLocks/>
          </p:cNvSpPr>
          <p:nvPr/>
        </p:nvSpPr>
        <p:spPr>
          <a:xfrm>
            <a:off x="163616" y="3990445"/>
            <a:ext cx="8819147" cy="1532549"/>
          </a:xfrm>
          <a:prstGeom prst="rect">
            <a:avLst/>
          </a:prstGeom>
          <a:effectLst/>
        </p:spPr>
        <p:txBody>
          <a:bodyPr vert="horz" lIns="0" tIns="45720" rIns="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200"/>
              </a:spcAft>
              <a:buClrTx/>
              <a:buSzPct val="100000"/>
              <a:buFont typeface="Arial"/>
              <a:buChar char="•"/>
              <a:defRPr sz="2400" b="1" kern="1200" baseline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  <a:lvl2pPr marL="486918" indent="-28575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400"/>
              </a:spcAft>
              <a:buClrTx/>
              <a:buFont typeface="Symbol" charset="2"/>
              <a:buChar char="-"/>
              <a:defRPr sz="2200" kern="1200" baseline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2pPr>
            <a:lvl3pPr marL="669798" indent="-28575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400"/>
              </a:spcAft>
              <a:buClrTx/>
              <a:buFont typeface="Arial"/>
              <a:buChar char="•"/>
              <a:defRPr sz="2000" kern="1200" baseline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3pPr>
            <a:lvl4pPr marL="852678" indent="-28575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400"/>
              </a:spcAft>
              <a:buClrTx/>
              <a:buFont typeface="Symbol" charset="2"/>
              <a:buChar char="-"/>
              <a:defRPr sz="2000" kern="1200" baseline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4pPr>
            <a:lvl5pPr marL="1092708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400"/>
              </a:spcAft>
              <a:buClrTx/>
              <a:buFont typeface="Arial"/>
              <a:buChar char="•"/>
              <a:defRPr sz="2000" kern="1200" baseline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 smtClean="0"/>
              <a:t>无限制的字典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各种标识符</a:t>
            </a:r>
            <a:endParaRPr kumimoji="1" lang="en-US" altLang="zh-CN" dirty="0"/>
          </a:p>
          <a:p>
            <a:pPr marL="201168" lvl="1" indent="0">
              <a:buNone/>
            </a:pPr>
            <a:r>
              <a:rPr kumimoji="1" lang="zh-CN" altLang="en-US" dirty="0" smtClean="0"/>
              <a:t>   变量名、方法名</a:t>
            </a:r>
            <a:endParaRPr kumimoji="1" lang="zh-CN" altLang="en-US" dirty="0"/>
          </a:p>
        </p:txBody>
      </p:sp>
      <p:cxnSp>
        <p:nvCxnSpPr>
          <p:cNvPr id="8" name="直线连接符 7"/>
          <p:cNvCxnSpPr/>
          <p:nvPr/>
        </p:nvCxnSpPr>
        <p:spPr>
          <a:xfrm>
            <a:off x="163615" y="3326524"/>
            <a:ext cx="8615072" cy="1576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376" y="1704905"/>
            <a:ext cx="1065646" cy="1021813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8810" y="1720838"/>
            <a:ext cx="1293679" cy="989946"/>
          </a:xfrm>
          <a:prstGeom prst="rect">
            <a:avLst/>
          </a:prstGeom>
        </p:spPr>
      </p:pic>
      <p:cxnSp>
        <p:nvCxnSpPr>
          <p:cNvPr id="11" name="直线箭头连接符 8"/>
          <p:cNvCxnSpPr/>
          <p:nvPr/>
        </p:nvCxnSpPr>
        <p:spPr>
          <a:xfrm flipV="1">
            <a:off x="3580022" y="2215811"/>
            <a:ext cx="268788" cy="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2583573" y="276232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源代码</a:t>
            </a:r>
            <a:endParaRPr kumimoji="1"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690859" y="2750040"/>
            <a:ext cx="1609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抽象语法树</a:t>
            </a:r>
            <a:endParaRPr kumimoji="1"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6708" y="1689307"/>
            <a:ext cx="1551071" cy="103024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89175" y="1809051"/>
            <a:ext cx="1390920" cy="919661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5440141" y="2760525"/>
            <a:ext cx="35426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杀死猎人的狗</a:t>
            </a:r>
            <a:endParaRPr kumimoji="1"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5805536" y="3653600"/>
            <a:ext cx="272583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err="1">
                <a:solidFill>
                  <a:srgbClr val="333333"/>
                </a:solidFill>
                <a:latin typeface="Consolas" panose="020B0609020204030204" pitchFamily="49" charset="0"/>
              </a:rPr>
              <a:t>my_salary</a:t>
            </a:r>
            <a:r>
              <a:rPr lang="en-US" altLang="zh-CN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777777"/>
                </a:solidFill>
                <a:latin typeface="Consolas" panose="020B0609020204030204" pitchFamily="49" charset="0"/>
              </a:rPr>
              <a:t>=</a:t>
            </a:r>
            <a:r>
              <a:rPr lang="en-US" altLang="zh-CN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AB6526"/>
                </a:solidFill>
                <a:latin typeface="Consolas" panose="020B0609020204030204" pitchFamily="49" charset="0"/>
              </a:rPr>
              <a:t>0</a:t>
            </a:r>
            <a:endParaRPr lang="en-US" altLang="zh-CN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altLang="zh-CN" dirty="0">
                <a:solidFill>
                  <a:srgbClr val="4B83CD"/>
                </a:solidFill>
                <a:latin typeface="Consolas" panose="020B0609020204030204" pitchFamily="49" charset="0"/>
              </a:rPr>
              <a:t>for</a:t>
            </a:r>
            <a:r>
              <a:rPr lang="en-US" altLang="zh-CN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altLang="zh-CN" dirty="0" err="1">
                <a:solidFill>
                  <a:srgbClr val="333333"/>
                </a:solidFill>
                <a:latin typeface="Consolas" panose="020B0609020204030204" pitchFamily="49" charset="0"/>
              </a:rPr>
              <a:t>i</a:t>
            </a:r>
            <a:r>
              <a:rPr lang="en-US" altLang="zh-CN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777777"/>
                </a:solidFill>
                <a:latin typeface="Consolas" panose="020B0609020204030204" pitchFamily="49" charset="0"/>
              </a:rPr>
              <a:t>in</a:t>
            </a:r>
            <a:r>
              <a:rPr lang="en-US" altLang="zh-CN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altLang="zh-CN" b="1" dirty="0">
                <a:solidFill>
                  <a:srgbClr val="AA3731"/>
                </a:solidFill>
                <a:latin typeface="Consolas" panose="020B0609020204030204" pitchFamily="49" charset="0"/>
              </a:rPr>
              <a:t>range</a:t>
            </a:r>
            <a:r>
              <a:rPr lang="en-US" altLang="zh-CN" dirty="0">
                <a:solidFill>
                  <a:srgbClr val="777777"/>
                </a:solidFill>
                <a:latin typeface="Consolas" panose="020B0609020204030204" pitchFamily="49" charset="0"/>
              </a:rPr>
              <a:t>(</a:t>
            </a:r>
            <a:r>
              <a:rPr lang="en-US" altLang="zh-CN" dirty="0">
                <a:solidFill>
                  <a:srgbClr val="AB6526"/>
                </a:solidFill>
                <a:latin typeface="Consolas" panose="020B0609020204030204" pitchFamily="49" charset="0"/>
              </a:rPr>
              <a:t>12</a:t>
            </a:r>
            <a:r>
              <a:rPr lang="en-US" altLang="zh-CN" dirty="0">
                <a:solidFill>
                  <a:srgbClr val="777777"/>
                </a:solidFill>
                <a:latin typeface="Consolas" panose="020B0609020204030204" pitchFamily="49" charset="0"/>
              </a:rPr>
              <a:t>):</a:t>
            </a:r>
            <a:endParaRPr lang="en-US" altLang="zh-CN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altLang="zh-CN" dirty="0" smtClean="0">
                <a:solidFill>
                  <a:srgbClr val="333333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dirty="0" err="1" smtClean="0">
                <a:solidFill>
                  <a:srgbClr val="333333"/>
                </a:solidFill>
                <a:latin typeface="Consolas" panose="020B0609020204030204" pitchFamily="49" charset="0"/>
              </a:rPr>
              <a:t>my_salary</a:t>
            </a:r>
            <a:r>
              <a:rPr lang="en-US" altLang="zh-CN" dirty="0" smtClean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777777"/>
                </a:solidFill>
                <a:latin typeface="Consolas" panose="020B0609020204030204" pitchFamily="49" charset="0"/>
              </a:rPr>
              <a:t>+=</a:t>
            </a:r>
            <a:r>
              <a:rPr lang="en-US" altLang="zh-CN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AB6526"/>
                </a:solidFill>
                <a:latin typeface="Consolas" panose="020B0609020204030204" pitchFamily="49" charset="0"/>
              </a:rPr>
              <a:t>1</a:t>
            </a:r>
            <a:endParaRPr lang="en-US" altLang="zh-CN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altLang="zh-CN" b="1" dirty="0" smtClean="0">
                <a:solidFill>
                  <a:srgbClr val="AA3731"/>
                </a:solidFill>
                <a:latin typeface="Consolas" panose="020B0609020204030204" pitchFamily="49" charset="0"/>
              </a:rPr>
              <a:t>    print</a:t>
            </a:r>
            <a:r>
              <a:rPr lang="en-US" altLang="zh-CN" dirty="0" smtClean="0">
                <a:solidFill>
                  <a:srgbClr val="777777"/>
                </a:solidFill>
                <a:latin typeface="Consolas" panose="020B0609020204030204" pitchFamily="49" charset="0"/>
              </a:rPr>
              <a:t>(</a:t>
            </a:r>
            <a:r>
              <a:rPr lang="en-US" altLang="zh-CN" dirty="0" err="1" smtClean="0">
                <a:solidFill>
                  <a:srgbClr val="333333"/>
                </a:solidFill>
                <a:latin typeface="Consolas" panose="020B0609020204030204" pitchFamily="49" charset="0"/>
              </a:rPr>
              <a:t>my_salary</a:t>
            </a:r>
            <a:r>
              <a:rPr lang="en-US" altLang="zh-CN" dirty="0">
                <a:solidFill>
                  <a:srgbClr val="777777"/>
                </a:solidFill>
                <a:latin typeface="Consolas" panose="020B0609020204030204" pitchFamily="49" charset="0"/>
              </a:rPr>
              <a:t>)</a:t>
            </a:r>
            <a:endParaRPr lang="en-US" altLang="zh-CN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3000870" y="3653600"/>
            <a:ext cx="272583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srgbClr val="333333"/>
                </a:solidFill>
                <a:latin typeface="Consolas" panose="020B0609020204030204" pitchFamily="49" charset="0"/>
              </a:rPr>
              <a:t>salary </a:t>
            </a:r>
            <a:r>
              <a:rPr lang="en-US" altLang="zh-CN" dirty="0">
                <a:solidFill>
                  <a:srgbClr val="777777"/>
                </a:solidFill>
                <a:latin typeface="Consolas" panose="020B0609020204030204" pitchFamily="49" charset="0"/>
              </a:rPr>
              <a:t>=</a:t>
            </a:r>
            <a:r>
              <a:rPr lang="en-US" altLang="zh-CN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AB6526"/>
                </a:solidFill>
                <a:latin typeface="Consolas" panose="020B0609020204030204" pitchFamily="49" charset="0"/>
              </a:rPr>
              <a:t>0</a:t>
            </a:r>
            <a:endParaRPr lang="en-US" altLang="zh-CN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altLang="zh-CN" dirty="0">
                <a:solidFill>
                  <a:srgbClr val="4B83CD"/>
                </a:solidFill>
                <a:latin typeface="Consolas" panose="020B0609020204030204" pitchFamily="49" charset="0"/>
              </a:rPr>
              <a:t>for</a:t>
            </a:r>
            <a:r>
              <a:rPr lang="en-US" altLang="zh-CN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altLang="zh-CN" dirty="0" err="1">
                <a:solidFill>
                  <a:srgbClr val="333333"/>
                </a:solidFill>
                <a:latin typeface="Consolas" panose="020B0609020204030204" pitchFamily="49" charset="0"/>
              </a:rPr>
              <a:t>i</a:t>
            </a:r>
            <a:r>
              <a:rPr lang="en-US" altLang="zh-CN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777777"/>
                </a:solidFill>
                <a:latin typeface="Consolas" panose="020B0609020204030204" pitchFamily="49" charset="0"/>
              </a:rPr>
              <a:t>in</a:t>
            </a:r>
            <a:r>
              <a:rPr lang="en-US" altLang="zh-CN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altLang="zh-CN" b="1" dirty="0">
                <a:solidFill>
                  <a:srgbClr val="AA3731"/>
                </a:solidFill>
                <a:latin typeface="Consolas" panose="020B0609020204030204" pitchFamily="49" charset="0"/>
              </a:rPr>
              <a:t>range</a:t>
            </a:r>
            <a:r>
              <a:rPr lang="en-US" altLang="zh-CN" dirty="0">
                <a:solidFill>
                  <a:srgbClr val="777777"/>
                </a:solidFill>
                <a:latin typeface="Consolas" panose="020B0609020204030204" pitchFamily="49" charset="0"/>
              </a:rPr>
              <a:t>(</a:t>
            </a:r>
            <a:r>
              <a:rPr lang="en-US" altLang="zh-CN" dirty="0">
                <a:solidFill>
                  <a:srgbClr val="AB6526"/>
                </a:solidFill>
                <a:latin typeface="Consolas" panose="020B0609020204030204" pitchFamily="49" charset="0"/>
              </a:rPr>
              <a:t>12</a:t>
            </a:r>
            <a:r>
              <a:rPr lang="en-US" altLang="zh-CN" dirty="0">
                <a:solidFill>
                  <a:srgbClr val="777777"/>
                </a:solidFill>
                <a:latin typeface="Consolas" panose="020B0609020204030204" pitchFamily="49" charset="0"/>
              </a:rPr>
              <a:t>):</a:t>
            </a:r>
            <a:endParaRPr lang="en-US" altLang="zh-CN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altLang="zh-CN" dirty="0" smtClean="0">
                <a:solidFill>
                  <a:srgbClr val="333333"/>
                </a:solidFill>
                <a:latin typeface="Consolas" panose="020B0609020204030204" pitchFamily="49" charset="0"/>
              </a:rPr>
              <a:t>    salary </a:t>
            </a:r>
            <a:r>
              <a:rPr lang="en-US" altLang="zh-CN" dirty="0">
                <a:solidFill>
                  <a:srgbClr val="777777"/>
                </a:solidFill>
                <a:latin typeface="Consolas" panose="020B0609020204030204" pitchFamily="49" charset="0"/>
              </a:rPr>
              <a:t>+=</a:t>
            </a:r>
            <a:r>
              <a:rPr lang="en-US" altLang="zh-CN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AB6526"/>
                </a:solidFill>
                <a:latin typeface="Consolas" panose="020B0609020204030204" pitchFamily="49" charset="0"/>
              </a:rPr>
              <a:t>1</a:t>
            </a:r>
            <a:endParaRPr lang="en-US" altLang="zh-CN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altLang="zh-CN" b="1" dirty="0" smtClean="0">
                <a:solidFill>
                  <a:srgbClr val="AA3731"/>
                </a:solidFill>
                <a:latin typeface="Consolas" panose="020B0609020204030204" pitchFamily="49" charset="0"/>
              </a:rPr>
              <a:t>    print</a:t>
            </a:r>
            <a:r>
              <a:rPr lang="en-US" altLang="zh-CN" dirty="0" smtClean="0">
                <a:solidFill>
                  <a:srgbClr val="777777"/>
                </a:solidFill>
                <a:latin typeface="Consolas" panose="020B0609020204030204" pitchFamily="49" charset="0"/>
              </a:rPr>
              <a:t>(</a:t>
            </a:r>
            <a:r>
              <a:rPr lang="en-US" altLang="zh-CN" dirty="0" smtClean="0">
                <a:solidFill>
                  <a:srgbClr val="333333"/>
                </a:solidFill>
                <a:latin typeface="Consolas" panose="020B0609020204030204" pitchFamily="49" charset="0"/>
              </a:rPr>
              <a:t>salary</a:t>
            </a:r>
            <a:r>
              <a:rPr lang="en-US" altLang="zh-CN" dirty="0">
                <a:solidFill>
                  <a:srgbClr val="777777"/>
                </a:solidFill>
                <a:latin typeface="Consolas" panose="020B0609020204030204" pitchFamily="49" charset="0"/>
              </a:rPr>
              <a:t>)</a:t>
            </a:r>
            <a:endParaRPr lang="en-US" altLang="zh-CN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3000870" y="5068672"/>
            <a:ext cx="272583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err="1" smtClean="0">
                <a:solidFill>
                  <a:srgbClr val="333333"/>
                </a:solidFill>
                <a:latin typeface="Consolas" panose="020B0609020204030204" pitchFamily="49" charset="0"/>
              </a:rPr>
              <a:t>my_sal</a:t>
            </a:r>
            <a:r>
              <a:rPr lang="en-US" altLang="zh-CN" dirty="0" smtClean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777777"/>
                </a:solidFill>
                <a:latin typeface="Consolas" panose="020B0609020204030204" pitchFamily="49" charset="0"/>
              </a:rPr>
              <a:t>=</a:t>
            </a:r>
            <a:r>
              <a:rPr lang="en-US" altLang="zh-CN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AB6526"/>
                </a:solidFill>
                <a:latin typeface="Consolas" panose="020B0609020204030204" pitchFamily="49" charset="0"/>
              </a:rPr>
              <a:t>0</a:t>
            </a:r>
            <a:endParaRPr lang="en-US" altLang="zh-CN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altLang="zh-CN" dirty="0">
                <a:solidFill>
                  <a:srgbClr val="4B83CD"/>
                </a:solidFill>
                <a:latin typeface="Consolas" panose="020B0609020204030204" pitchFamily="49" charset="0"/>
              </a:rPr>
              <a:t>for</a:t>
            </a:r>
            <a:r>
              <a:rPr lang="en-US" altLang="zh-CN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altLang="zh-CN" dirty="0" err="1">
                <a:solidFill>
                  <a:srgbClr val="333333"/>
                </a:solidFill>
                <a:latin typeface="Consolas" panose="020B0609020204030204" pitchFamily="49" charset="0"/>
              </a:rPr>
              <a:t>i</a:t>
            </a:r>
            <a:r>
              <a:rPr lang="en-US" altLang="zh-CN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777777"/>
                </a:solidFill>
                <a:latin typeface="Consolas" panose="020B0609020204030204" pitchFamily="49" charset="0"/>
              </a:rPr>
              <a:t>in</a:t>
            </a:r>
            <a:r>
              <a:rPr lang="en-US" altLang="zh-CN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altLang="zh-CN" b="1" dirty="0">
                <a:solidFill>
                  <a:srgbClr val="AA3731"/>
                </a:solidFill>
                <a:latin typeface="Consolas" panose="020B0609020204030204" pitchFamily="49" charset="0"/>
              </a:rPr>
              <a:t>range</a:t>
            </a:r>
            <a:r>
              <a:rPr lang="en-US" altLang="zh-CN" dirty="0">
                <a:solidFill>
                  <a:srgbClr val="777777"/>
                </a:solidFill>
                <a:latin typeface="Consolas" panose="020B0609020204030204" pitchFamily="49" charset="0"/>
              </a:rPr>
              <a:t>(</a:t>
            </a:r>
            <a:r>
              <a:rPr lang="en-US" altLang="zh-CN" dirty="0">
                <a:solidFill>
                  <a:srgbClr val="AB6526"/>
                </a:solidFill>
                <a:latin typeface="Consolas" panose="020B0609020204030204" pitchFamily="49" charset="0"/>
              </a:rPr>
              <a:t>12</a:t>
            </a:r>
            <a:r>
              <a:rPr lang="en-US" altLang="zh-CN" dirty="0">
                <a:solidFill>
                  <a:srgbClr val="777777"/>
                </a:solidFill>
                <a:latin typeface="Consolas" panose="020B0609020204030204" pitchFamily="49" charset="0"/>
              </a:rPr>
              <a:t>):</a:t>
            </a:r>
            <a:endParaRPr lang="en-US" altLang="zh-CN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altLang="zh-CN" dirty="0" smtClean="0">
                <a:solidFill>
                  <a:srgbClr val="333333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dirty="0" err="1" smtClean="0">
                <a:solidFill>
                  <a:srgbClr val="333333"/>
                </a:solidFill>
                <a:latin typeface="Consolas" panose="020B0609020204030204" pitchFamily="49" charset="0"/>
              </a:rPr>
              <a:t>my_sal</a:t>
            </a:r>
            <a:r>
              <a:rPr lang="en-US" altLang="zh-CN" dirty="0" smtClean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777777"/>
                </a:solidFill>
                <a:latin typeface="Consolas" panose="020B0609020204030204" pitchFamily="49" charset="0"/>
              </a:rPr>
              <a:t>+=</a:t>
            </a:r>
            <a:r>
              <a:rPr lang="en-US" altLang="zh-CN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AB6526"/>
                </a:solidFill>
                <a:latin typeface="Consolas" panose="020B0609020204030204" pitchFamily="49" charset="0"/>
              </a:rPr>
              <a:t>1</a:t>
            </a:r>
            <a:endParaRPr lang="en-US" altLang="zh-CN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altLang="zh-CN" b="1" dirty="0" smtClean="0">
                <a:solidFill>
                  <a:srgbClr val="AA3731"/>
                </a:solidFill>
                <a:latin typeface="Consolas" panose="020B0609020204030204" pitchFamily="49" charset="0"/>
              </a:rPr>
              <a:t>    print</a:t>
            </a:r>
            <a:r>
              <a:rPr lang="en-US" altLang="zh-CN" dirty="0" smtClean="0">
                <a:solidFill>
                  <a:srgbClr val="777777"/>
                </a:solidFill>
                <a:latin typeface="Consolas" panose="020B0609020204030204" pitchFamily="49" charset="0"/>
              </a:rPr>
              <a:t>(</a:t>
            </a:r>
            <a:r>
              <a:rPr lang="en-US" altLang="zh-CN" dirty="0" err="1" smtClean="0">
                <a:solidFill>
                  <a:srgbClr val="333333"/>
                </a:solidFill>
                <a:latin typeface="Consolas" panose="020B0609020204030204" pitchFamily="49" charset="0"/>
              </a:rPr>
              <a:t>my_sal</a:t>
            </a:r>
            <a:r>
              <a:rPr lang="en-US" altLang="zh-CN" dirty="0" smtClean="0">
                <a:solidFill>
                  <a:srgbClr val="777777"/>
                </a:solidFill>
                <a:latin typeface="Consolas" panose="020B0609020204030204" pitchFamily="49" charset="0"/>
              </a:rPr>
              <a:t>)</a:t>
            </a:r>
            <a:endParaRPr lang="en-US" altLang="zh-CN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6917424" y="5627805"/>
            <a:ext cx="502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/>
              <a:t>……</a:t>
            </a:r>
            <a:endParaRPr kumimoji="1" lang="zh-CN" altLang="en-US" dirty="0"/>
          </a:p>
        </p:txBody>
      </p:sp>
      <p:sp>
        <p:nvSpPr>
          <p:cNvPr id="22" name="页脚占位符 4"/>
          <p:cNvSpPr>
            <a:spLocks noGrp="1"/>
          </p:cNvSpPr>
          <p:nvPr>
            <p:ph type="ftr" sz="quarter" idx="11"/>
          </p:nvPr>
        </p:nvSpPr>
        <p:spPr>
          <a:xfrm>
            <a:off x="2764639" y="6471280"/>
            <a:ext cx="3617103" cy="324000"/>
          </a:xfrm>
        </p:spPr>
        <p:txBody>
          <a:bodyPr/>
          <a:lstStyle/>
          <a:p>
            <a:r>
              <a:rPr lang="zh-CN" altLang="en-US" smtClean="0"/>
              <a:t>基于</a:t>
            </a:r>
            <a:r>
              <a:rPr lang="zh-CN" altLang="en-US"/>
              <a:t>深度学习的程序生成与补全技术研究进展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72244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程序性质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63615" y="1375303"/>
            <a:ext cx="8819147" cy="1532549"/>
          </a:xfrm>
        </p:spPr>
        <p:txBody>
          <a:bodyPr/>
          <a:lstStyle/>
          <a:p>
            <a:r>
              <a:rPr kumimoji="1" lang="zh-CN" altLang="en-US" dirty="0" smtClean="0"/>
              <a:t>演化</a:t>
            </a:r>
            <a:r>
              <a:rPr kumimoji="1" lang="zh-CN" altLang="en-US" dirty="0"/>
              <a:t>速度</a:t>
            </a:r>
            <a:r>
              <a:rPr kumimoji="1" lang="zh-CN" altLang="en-US" dirty="0" smtClean="0"/>
              <a:t>快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软件版本更新快</a:t>
            </a:r>
            <a:endParaRPr kumimoji="1" lang="zh-CN" altLang="en-US" dirty="0"/>
          </a:p>
          <a:p>
            <a:pPr lvl="1"/>
            <a:r>
              <a:rPr kumimoji="1" lang="zh-CN" altLang="en-US" dirty="0" smtClean="0"/>
              <a:t>版本之间差异大</a:t>
            </a:r>
            <a:endParaRPr kumimoji="1" lang="zh-CN" altLang="en-US" dirty="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A3F78-F4D0-42B7-8300-BE8D968F017E}" type="slidenum">
              <a:rPr lang="zh-CN" altLang="en-US" smtClean="0"/>
              <a:t>7</a:t>
            </a:fld>
            <a:endParaRPr lang="zh-CN" altLang="en-US"/>
          </a:p>
        </p:txBody>
      </p:sp>
      <p:sp>
        <p:nvSpPr>
          <p:cNvPr id="6" name="内容占位符 2"/>
          <p:cNvSpPr txBox="1">
            <a:spLocks/>
          </p:cNvSpPr>
          <p:nvPr/>
        </p:nvSpPr>
        <p:spPr>
          <a:xfrm>
            <a:off x="163616" y="3990445"/>
            <a:ext cx="8819147" cy="1532549"/>
          </a:xfrm>
          <a:prstGeom prst="rect">
            <a:avLst/>
          </a:prstGeom>
          <a:effectLst/>
        </p:spPr>
        <p:txBody>
          <a:bodyPr vert="horz" lIns="0" tIns="45720" rIns="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200"/>
              </a:spcAft>
              <a:buClrTx/>
              <a:buSzPct val="100000"/>
              <a:buFont typeface="Arial"/>
              <a:buChar char="•"/>
              <a:defRPr sz="2400" b="1" kern="1200" baseline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  <a:lvl2pPr marL="486918" indent="-28575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400"/>
              </a:spcAft>
              <a:buClrTx/>
              <a:buFont typeface="Symbol" charset="2"/>
              <a:buChar char="-"/>
              <a:defRPr sz="2200" kern="1200" baseline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2pPr>
            <a:lvl3pPr marL="669798" indent="-28575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400"/>
              </a:spcAft>
              <a:buClrTx/>
              <a:buFont typeface="Arial"/>
              <a:buChar char="•"/>
              <a:defRPr sz="2000" kern="1200" baseline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3pPr>
            <a:lvl4pPr marL="852678" indent="-28575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400"/>
              </a:spcAft>
              <a:buClrTx/>
              <a:buFont typeface="Symbol" charset="2"/>
              <a:buChar char="-"/>
              <a:defRPr sz="2000" kern="1200" baseline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4pPr>
            <a:lvl5pPr marL="1092708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400"/>
              </a:spcAft>
              <a:buClrTx/>
              <a:buFont typeface="Arial"/>
              <a:buChar char="•"/>
              <a:defRPr sz="2000" kern="1200" baseline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/>
              <a:t>局部性</a:t>
            </a:r>
            <a:r>
              <a:rPr kumimoji="1" lang="zh-CN" altLang="en-US" dirty="0" smtClean="0"/>
              <a:t>特征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本地变量的使用</a:t>
            </a:r>
            <a:endParaRPr kumimoji="1" lang="zh-CN" altLang="en-US" dirty="0"/>
          </a:p>
        </p:txBody>
      </p:sp>
      <p:cxnSp>
        <p:nvCxnSpPr>
          <p:cNvPr id="8" name="直线连接符 7"/>
          <p:cNvCxnSpPr/>
          <p:nvPr/>
        </p:nvCxnSpPr>
        <p:spPr>
          <a:xfrm>
            <a:off x="163615" y="3326524"/>
            <a:ext cx="8615072" cy="1576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5905" y="1321185"/>
            <a:ext cx="3076575" cy="138112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3873321" y="4433553"/>
            <a:ext cx="37817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全局： </a:t>
            </a:r>
            <a:r>
              <a:rPr lang="en-US" altLang="zh-CN" dirty="0" smtClean="0"/>
              <a:t>for (</a:t>
            </a:r>
            <a:r>
              <a:rPr lang="en-US" altLang="zh-CN" dirty="0" err="1" smtClean="0"/>
              <a:t>int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i</a:t>
            </a:r>
            <a:r>
              <a:rPr lang="en-US" altLang="zh-CN" dirty="0" smtClean="0"/>
              <a:t> =0; </a:t>
            </a:r>
            <a:r>
              <a:rPr lang="en-US" altLang="zh-CN" dirty="0" err="1" smtClean="0"/>
              <a:t>i</a:t>
            </a:r>
            <a:r>
              <a:rPr lang="en-US" altLang="zh-CN" dirty="0" smtClean="0"/>
              <a:t>&lt; 10;i++)</a:t>
            </a:r>
          </a:p>
          <a:p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本地： </a:t>
            </a:r>
            <a:r>
              <a:rPr lang="en-US" altLang="zh-CN" dirty="0" smtClean="0"/>
              <a:t>for (</a:t>
            </a:r>
            <a:r>
              <a:rPr lang="en-US" altLang="zh-CN" dirty="0" err="1" smtClean="0"/>
              <a:t>int</a:t>
            </a:r>
            <a:r>
              <a:rPr lang="en-US" altLang="zh-CN" dirty="0" smtClean="0"/>
              <a:t> size=0; size&lt;10;size++)</a:t>
            </a:r>
            <a:endParaRPr lang="zh-CN" altLang="en-US" dirty="0"/>
          </a:p>
        </p:txBody>
      </p:sp>
      <p:sp>
        <p:nvSpPr>
          <p:cNvPr id="10" name="页脚占位符 4"/>
          <p:cNvSpPr>
            <a:spLocks noGrp="1"/>
          </p:cNvSpPr>
          <p:nvPr>
            <p:ph type="ftr" sz="quarter" idx="11"/>
          </p:nvPr>
        </p:nvSpPr>
        <p:spPr>
          <a:xfrm>
            <a:off x="2764639" y="6471280"/>
            <a:ext cx="3617103" cy="324000"/>
          </a:xfrm>
        </p:spPr>
        <p:txBody>
          <a:bodyPr/>
          <a:lstStyle/>
          <a:p>
            <a:r>
              <a:rPr lang="zh-CN" altLang="en-US" smtClean="0"/>
              <a:t>基于</a:t>
            </a:r>
            <a:r>
              <a:rPr lang="zh-CN" altLang="en-US"/>
              <a:t>深度学习的程序生成与补全技术研究进展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10383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程序生成维度</a:t>
            </a:r>
            <a:endParaRPr kumimoji="1" lang="zh-CN" altLang="en-US" dirty="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A3F78-F4D0-42B7-8300-BE8D968F017E}" type="slidenum">
              <a:rPr lang="zh-CN" altLang="en-US" smtClean="0"/>
              <a:t>8</a:t>
            </a:fld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295763" y="1260690"/>
            <a:ext cx="1625634" cy="97322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</a:t>
            </a:r>
            <a:endParaRPr lang="zh-CN" altLang="en-US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68441" y="1159393"/>
            <a:ext cx="8159875" cy="1201842"/>
          </a:xfrm>
          <a:prstGeom prst="rect">
            <a:avLst/>
          </a:prstGeom>
          <a:noFill/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     归纳程序综合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zh-CN" altLang="en-US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基于功能描述的程序生成</a:t>
            </a:r>
            <a:r>
              <a:rPr lang="en-US" altLang="zh-CN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代码补全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95763" y="2563829"/>
            <a:ext cx="1625634" cy="97322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</a:t>
            </a:r>
          </a:p>
        </p:txBody>
      </p:sp>
      <p:sp>
        <p:nvSpPr>
          <p:cNvPr id="11" name="矩形 10"/>
          <p:cNvSpPr/>
          <p:nvPr/>
        </p:nvSpPr>
        <p:spPr>
          <a:xfrm>
            <a:off x="168441" y="2462532"/>
            <a:ext cx="8159875" cy="12018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 循环神经网络   指针网络</a:t>
            </a:r>
            <a:r>
              <a:rPr lang="en-US" altLang="zh-CN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zh-CN" altLang="en-US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树形网络     图网络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295763" y="3866968"/>
            <a:ext cx="1625634" cy="97322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程序表示</a:t>
            </a:r>
            <a:endParaRPr lang="zh-CN" altLang="en-US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68441" y="3765671"/>
            <a:ext cx="8159875" cy="12018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    序列</a:t>
            </a:r>
            <a:r>
              <a:rPr lang="en-US" altLang="zh-CN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zh-CN" altLang="en-US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抽象语法树   数据流图     </a:t>
            </a:r>
            <a:r>
              <a:rPr lang="en-US" altLang="zh-CN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API</a:t>
            </a:r>
            <a:r>
              <a:rPr lang="zh-CN" altLang="en-US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调用图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295763" y="5183119"/>
            <a:ext cx="1625634" cy="97322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代码语料库</a:t>
            </a:r>
            <a:endParaRPr lang="zh-CN" altLang="en-US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68441" y="5068810"/>
            <a:ext cx="8159875" cy="12018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   </a:t>
            </a:r>
            <a:r>
              <a:rPr lang="en-US" altLang="zh-CN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DSL    </a:t>
            </a:r>
            <a:r>
              <a:rPr lang="zh-CN" altLang="en-US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输入输出样例 </a:t>
            </a:r>
            <a:r>
              <a:rPr lang="en-US" altLang="zh-CN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自然语言</a:t>
            </a:r>
            <a:r>
              <a:rPr lang="en-US" altLang="zh-CN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代码对   源代码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68441" y="1159393"/>
            <a:ext cx="8159875" cy="1201842"/>
          </a:xfrm>
          <a:prstGeom prst="rect">
            <a:avLst/>
          </a:prstGeom>
          <a:noFill/>
          <a:ln w="317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     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页脚占位符 4"/>
          <p:cNvSpPr>
            <a:spLocks noGrp="1"/>
          </p:cNvSpPr>
          <p:nvPr>
            <p:ph type="ftr" sz="quarter" idx="11"/>
          </p:nvPr>
        </p:nvSpPr>
        <p:spPr>
          <a:xfrm>
            <a:off x="2764639" y="6471280"/>
            <a:ext cx="3617103" cy="324000"/>
          </a:xfrm>
        </p:spPr>
        <p:txBody>
          <a:bodyPr/>
          <a:lstStyle/>
          <a:p>
            <a:r>
              <a:rPr lang="zh-CN" altLang="en-US" smtClean="0"/>
              <a:t>基于</a:t>
            </a:r>
            <a:r>
              <a:rPr lang="zh-CN" altLang="en-US"/>
              <a:t>深度学习的程序生成与补全技术研究进展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33886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归纳</a:t>
            </a:r>
            <a:r>
              <a:rPr lang="zh-CN" altLang="en-US" dirty="0" smtClean="0"/>
              <a:t>程序综合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68441" y="1037230"/>
            <a:ext cx="8819147" cy="664873"/>
          </a:xfrm>
        </p:spPr>
        <p:txBody>
          <a:bodyPr/>
          <a:lstStyle/>
          <a:p>
            <a:r>
              <a:rPr lang="zh-CN" altLang="en-US" dirty="0"/>
              <a:t>通过给定的输入</a:t>
            </a:r>
            <a:r>
              <a:rPr lang="en-US" altLang="zh-CN" dirty="0"/>
              <a:t>-</a:t>
            </a:r>
            <a:r>
              <a:rPr lang="zh-CN" altLang="en-US" dirty="0"/>
              <a:t>输出样例来学习</a:t>
            </a:r>
            <a:r>
              <a:rPr lang="zh-CN" altLang="en-US" dirty="0" smtClean="0"/>
              <a:t>生成程序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A3F78-F4D0-42B7-8300-BE8D968F017E}" type="slidenum">
              <a:rPr lang="zh-CN" altLang="en-US" smtClean="0"/>
              <a:t>9</a:t>
            </a:fld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1518667" y="5929915"/>
            <a:ext cx="61090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altLang="zh-CN" dirty="0">
                <a:ea typeface="Verdana" panose="020B0604030504040204" pitchFamily="34" charset="0"/>
                <a:cs typeface="Arial" panose="020B0604020202020204" pitchFamily="34" charset="0"/>
              </a:rPr>
              <a:t> </a:t>
            </a:r>
            <a:r>
              <a:rPr lang="en-US" altLang="zh-CN" dirty="0" err="1" smtClean="0">
                <a:ea typeface="Verdana" panose="020B0604030504040204" pitchFamily="34" charset="0"/>
                <a:cs typeface="Arial" panose="020B0604020202020204" pitchFamily="34" charset="0"/>
              </a:rPr>
              <a:t>Balog</a:t>
            </a:r>
            <a:r>
              <a:rPr lang="en-US" altLang="zh-CN" dirty="0" smtClean="0">
                <a:ea typeface="Verdana" panose="020B0604030504040204" pitchFamily="34" charset="0"/>
                <a:cs typeface="Arial" panose="020B0604020202020204" pitchFamily="34" charset="0"/>
              </a:rPr>
              <a:t> et al. </a:t>
            </a:r>
            <a:r>
              <a:rPr lang="en-US" altLang="zh-CN" dirty="0" err="1" smtClean="0">
                <a:solidFill>
                  <a:srgbClr val="000000"/>
                </a:solidFill>
                <a:ea typeface="Verdana" panose="020B0604030504040204" pitchFamily="34" charset="0"/>
                <a:cs typeface="Arial" panose="020B0604020202020204" pitchFamily="34" charset="0"/>
              </a:rPr>
              <a:t>DeepCoder</a:t>
            </a:r>
            <a:r>
              <a:rPr lang="en-US" altLang="zh-CN" dirty="0">
                <a:solidFill>
                  <a:srgbClr val="000000"/>
                </a:solidFill>
                <a:ea typeface="Verdana" panose="020B0604030504040204" pitchFamily="34" charset="0"/>
                <a:cs typeface="Arial" panose="020B0604020202020204" pitchFamily="34" charset="0"/>
              </a:rPr>
              <a:t>: Learning to Write </a:t>
            </a:r>
            <a:r>
              <a:rPr lang="en-US" altLang="zh-CN" dirty="0" smtClean="0">
                <a:solidFill>
                  <a:srgbClr val="000000"/>
                </a:solidFill>
                <a:ea typeface="Verdana" panose="020B0604030504040204" pitchFamily="34" charset="0"/>
                <a:cs typeface="Arial" panose="020B0604020202020204" pitchFamily="34" charset="0"/>
              </a:rPr>
              <a:t>Programs. ICLR 2017</a:t>
            </a:r>
            <a:endParaRPr lang="en-US" altLang="zh-CN" i="0" dirty="0">
              <a:solidFill>
                <a:srgbClr val="000000"/>
              </a:solidFill>
              <a:effectLst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3676685" y="1705451"/>
            <a:ext cx="2627453" cy="14568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b="1" dirty="0">
                <a:solidFill>
                  <a:schemeClr val="tx1"/>
                </a:solidFill>
              </a:rPr>
              <a:t>Input-output example:</a:t>
            </a:r>
          </a:p>
          <a:p>
            <a:r>
              <a:rPr lang="en-US" altLang="zh-CN" i="1" dirty="0">
                <a:solidFill>
                  <a:schemeClr val="tx1"/>
                </a:solidFill>
              </a:rPr>
              <a:t>Input:</a:t>
            </a:r>
          </a:p>
          <a:p>
            <a:r>
              <a:rPr lang="en-US" altLang="zh-CN" dirty="0">
                <a:solidFill>
                  <a:schemeClr val="tx1"/>
                </a:solidFill>
              </a:rPr>
              <a:t>2, [3 5 4 7 5]</a:t>
            </a:r>
          </a:p>
          <a:p>
            <a:r>
              <a:rPr lang="en-US" altLang="zh-CN" i="1" dirty="0">
                <a:solidFill>
                  <a:schemeClr val="tx1"/>
                </a:solidFill>
              </a:rPr>
              <a:t>Output:</a:t>
            </a:r>
          </a:p>
          <a:p>
            <a:r>
              <a:rPr lang="en-US" altLang="zh-CN" dirty="0">
                <a:solidFill>
                  <a:schemeClr val="tx1"/>
                </a:solidFill>
              </a:rPr>
              <a:t>[7]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235320" y="1702103"/>
            <a:ext cx="3441365" cy="14535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chemeClr val="tx1"/>
                </a:solidFill>
              </a:rPr>
              <a:t>Description:</a:t>
            </a:r>
          </a:p>
          <a:p>
            <a:r>
              <a:rPr lang="en-US" altLang="zh-CN" sz="1400" dirty="0">
                <a:solidFill>
                  <a:schemeClr val="tx1"/>
                </a:solidFill>
              </a:rPr>
              <a:t>A new shop near you is selling n paintings.</a:t>
            </a:r>
          </a:p>
          <a:p>
            <a:r>
              <a:rPr lang="en-US" altLang="zh-CN" sz="1400" dirty="0">
                <a:solidFill>
                  <a:schemeClr val="tx1"/>
                </a:solidFill>
              </a:rPr>
              <a:t>You have k &lt; n friends and you would</a:t>
            </a:r>
          </a:p>
          <a:p>
            <a:r>
              <a:rPr lang="en-US" altLang="zh-CN" sz="1400" dirty="0">
                <a:solidFill>
                  <a:schemeClr val="tx1"/>
                </a:solidFill>
              </a:rPr>
              <a:t>like to buy each of your friends a painting</a:t>
            </a:r>
          </a:p>
          <a:p>
            <a:r>
              <a:rPr lang="en-US" altLang="zh-CN" sz="1400" dirty="0">
                <a:solidFill>
                  <a:schemeClr val="tx1"/>
                </a:solidFill>
              </a:rPr>
              <a:t>from the shop. Return the minimal amount</a:t>
            </a:r>
          </a:p>
          <a:p>
            <a:r>
              <a:rPr lang="en-US" altLang="zh-CN" sz="1400" dirty="0">
                <a:solidFill>
                  <a:schemeClr val="tx1"/>
                </a:solidFill>
              </a:rPr>
              <a:t>of money you will need to spend.</a:t>
            </a:r>
            <a:endParaRPr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3676685" y="1678307"/>
            <a:ext cx="2481047" cy="1574179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5" name="组合 14"/>
          <p:cNvGrpSpPr/>
          <p:nvPr/>
        </p:nvGrpSpPr>
        <p:grpSpPr>
          <a:xfrm>
            <a:off x="6887780" y="1641779"/>
            <a:ext cx="2095089" cy="1574179"/>
            <a:chOff x="6585924" y="1653677"/>
            <a:chExt cx="2095089" cy="157417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文本框 10"/>
                <p:cNvSpPr txBox="1"/>
                <p:nvPr/>
              </p:nvSpPr>
              <p:spPr>
                <a:xfrm>
                  <a:off x="6765709" y="1702103"/>
                  <a:ext cx="1915304" cy="147732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dirty="0">
                      <a:solidFill>
                        <a:srgbClr val="333333"/>
                      </a:solidFill>
                      <a:latin typeface="Consolas" panose="020B0609020204030204" pitchFamily="49" charset="0"/>
                    </a:rPr>
                    <a:t>k</a:t>
                  </a:r>
                  <a:r>
                    <a:rPr lang="en-US" altLang="zh-CN" dirty="0" smtClean="0">
                      <a:solidFill>
                        <a:srgbClr val="333333"/>
                      </a:solidFill>
                      <a:latin typeface="Consolas" panose="020B0609020204030204" pitchFamily="49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altLang="zh-CN" i="1" smtClean="0">
                          <a:solidFill>
                            <a:srgbClr val="33333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</m:oMath>
                  </a14:m>
                  <a:r>
                    <a:rPr lang="en-US" altLang="zh-CN" dirty="0" smtClean="0">
                      <a:solidFill>
                        <a:srgbClr val="7A3E9D"/>
                      </a:solidFill>
                      <a:latin typeface="Consolas" panose="020B0609020204030204" pitchFamily="49" charset="0"/>
                    </a:rPr>
                    <a:t> </a:t>
                  </a:r>
                  <a:r>
                    <a:rPr lang="en-US" altLang="zh-CN" dirty="0" err="1" smtClean="0">
                      <a:solidFill>
                        <a:srgbClr val="7A3E9D"/>
                      </a:solidFill>
                      <a:latin typeface="Consolas" panose="020B0609020204030204" pitchFamily="49" charset="0"/>
                    </a:rPr>
                    <a:t>int</a:t>
                  </a:r>
                  <a:endParaRPr lang="en-US" altLang="zh-CN" dirty="0">
                    <a:solidFill>
                      <a:srgbClr val="333333"/>
                    </a:solidFill>
                    <a:latin typeface="Consolas" panose="020B0609020204030204" pitchFamily="49" charset="0"/>
                  </a:endParaRPr>
                </a:p>
                <a:p>
                  <a:r>
                    <a:rPr lang="en-US" altLang="zh-CN" dirty="0">
                      <a:solidFill>
                        <a:srgbClr val="333333"/>
                      </a:solidFill>
                      <a:latin typeface="Consolas" panose="020B0609020204030204" pitchFamily="49" charset="0"/>
                    </a:rPr>
                    <a:t>b</a:t>
                  </a:r>
                  <a:r>
                    <a:rPr lang="en-US" altLang="zh-CN" dirty="0" smtClean="0">
                      <a:solidFill>
                        <a:srgbClr val="333333"/>
                      </a:solidFill>
                      <a:latin typeface="Consolas" panose="020B0609020204030204" pitchFamily="49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altLang="zh-CN" i="1">
                          <a:solidFill>
                            <a:srgbClr val="33333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</m:oMath>
                  </a14:m>
                  <a:r>
                    <a:rPr lang="en-US" altLang="zh-CN" dirty="0" smtClean="0">
                      <a:solidFill>
                        <a:srgbClr val="777777"/>
                      </a:solidFill>
                      <a:latin typeface="Consolas" panose="020B0609020204030204" pitchFamily="49" charset="0"/>
                    </a:rPr>
                    <a:t> </a:t>
                  </a:r>
                  <a:r>
                    <a:rPr lang="en-US" altLang="zh-CN" dirty="0">
                      <a:solidFill>
                        <a:srgbClr val="777777"/>
                      </a:solidFill>
                      <a:latin typeface="Consolas" panose="020B0609020204030204" pitchFamily="49" charset="0"/>
                    </a:rPr>
                    <a:t>[</a:t>
                  </a:r>
                  <a:r>
                    <a:rPr lang="en-US" altLang="zh-CN" dirty="0" err="1">
                      <a:solidFill>
                        <a:srgbClr val="7A3E9D"/>
                      </a:solidFill>
                      <a:latin typeface="Consolas" panose="020B0609020204030204" pitchFamily="49" charset="0"/>
                    </a:rPr>
                    <a:t>int</a:t>
                  </a:r>
                  <a:r>
                    <a:rPr lang="en-US" altLang="zh-CN" dirty="0">
                      <a:solidFill>
                        <a:srgbClr val="777777"/>
                      </a:solidFill>
                      <a:latin typeface="Consolas" panose="020B0609020204030204" pitchFamily="49" charset="0"/>
                    </a:rPr>
                    <a:t>]</a:t>
                  </a:r>
                  <a:endParaRPr lang="en-US" altLang="zh-CN" dirty="0">
                    <a:solidFill>
                      <a:srgbClr val="333333"/>
                    </a:solidFill>
                    <a:latin typeface="Consolas" panose="020B0609020204030204" pitchFamily="49" charset="0"/>
                  </a:endParaRPr>
                </a:p>
                <a:p>
                  <a:r>
                    <a:rPr lang="en-US" altLang="zh-CN" dirty="0">
                      <a:solidFill>
                        <a:srgbClr val="333333"/>
                      </a:solidFill>
                      <a:latin typeface="Consolas" panose="020B0609020204030204" pitchFamily="49" charset="0"/>
                    </a:rPr>
                    <a:t>c</a:t>
                  </a:r>
                  <a:r>
                    <a:rPr lang="en-US" altLang="zh-CN" dirty="0" smtClean="0">
                      <a:solidFill>
                        <a:srgbClr val="333333"/>
                      </a:solidFill>
                      <a:latin typeface="Consolas" panose="020B0609020204030204" pitchFamily="49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altLang="zh-CN" i="1">
                          <a:solidFill>
                            <a:srgbClr val="33333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</m:oMath>
                  </a14:m>
                  <a:r>
                    <a:rPr lang="en-US" altLang="zh-CN" dirty="0" smtClean="0">
                      <a:solidFill>
                        <a:srgbClr val="AB6526"/>
                      </a:solidFill>
                      <a:latin typeface="Consolas" panose="020B0609020204030204" pitchFamily="49" charset="0"/>
                    </a:rPr>
                    <a:t> </a:t>
                  </a:r>
                  <a:r>
                    <a:rPr lang="en-US" altLang="zh-CN" dirty="0">
                      <a:solidFill>
                        <a:srgbClr val="AB6526"/>
                      </a:solidFill>
                      <a:latin typeface="Consolas" panose="020B0609020204030204" pitchFamily="49" charset="0"/>
                    </a:rPr>
                    <a:t>SORT</a:t>
                  </a:r>
                  <a:r>
                    <a:rPr lang="en-US" altLang="zh-CN" dirty="0">
                      <a:solidFill>
                        <a:srgbClr val="333333"/>
                      </a:solidFill>
                      <a:latin typeface="Consolas" panose="020B0609020204030204" pitchFamily="49" charset="0"/>
                    </a:rPr>
                    <a:t> b</a:t>
                  </a:r>
                </a:p>
                <a:p>
                  <a:r>
                    <a:rPr lang="en-US" altLang="zh-CN" dirty="0">
                      <a:solidFill>
                        <a:srgbClr val="333333"/>
                      </a:solidFill>
                      <a:latin typeface="Consolas" panose="020B0609020204030204" pitchFamily="49" charset="0"/>
                    </a:rPr>
                    <a:t>d </a:t>
                  </a:r>
                  <a14:m>
                    <m:oMath xmlns:m="http://schemas.openxmlformats.org/officeDocument/2006/math">
                      <m:r>
                        <a:rPr lang="en-US" altLang="zh-CN" i="1">
                          <a:solidFill>
                            <a:srgbClr val="33333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 </m:t>
                      </m:r>
                    </m:oMath>
                  </a14:m>
                  <a:r>
                    <a:rPr lang="en-US" altLang="zh-CN" dirty="0" smtClean="0">
                      <a:solidFill>
                        <a:srgbClr val="AB6526"/>
                      </a:solidFill>
                      <a:latin typeface="Consolas" panose="020B0609020204030204" pitchFamily="49" charset="0"/>
                    </a:rPr>
                    <a:t> TAKE</a:t>
                  </a:r>
                  <a:r>
                    <a:rPr lang="en-US" altLang="zh-CN" dirty="0" smtClean="0">
                      <a:solidFill>
                        <a:srgbClr val="333333"/>
                      </a:solidFill>
                      <a:latin typeface="Consolas" panose="020B0609020204030204" pitchFamily="49" charset="0"/>
                    </a:rPr>
                    <a:t> </a:t>
                  </a:r>
                  <a:r>
                    <a:rPr lang="en-US" altLang="zh-CN" dirty="0">
                      <a:solidFill>
                        <a:srgbClr val="333333"/>
                      </a:solidFill>
                      <a:latin typeface="Consolas" panose="020B0609020204030204" pitchFamily="49" charset="0"/>
                    </a:rPr>
                    <a:t>k c</a:t>
                  </a:r>
                </a:p>
                <a:p>
                  <a:r>
                    <a:rPr lang="en-US" altLang="zh-CN" dirty="0">
                      <a:solidFill>
                        <a:srgbClr val="333333"/>
                      </a:solidFill>
                      <a:latin typeface="Consolas" panose="020B0609020204030204" pitchFamily="49" charset="0"/>
                    </a:rPr>
                    <a:t>e </a:t>
                  </a:r>
                  <a14:m>
                    <m:oMath xmlns:m="http://schemas.openxmlformats.org/officeDocument/2006/math">
                      <m:r>
                        <a:rPr lang="en-US" altLang="zh-CN" i="1">
                          <a:solidFill>
                            <a:srgbClr val="33333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 </m:t>
                      </m:r>
                    </m:oMath>
                  </a14:m>
                  <a:r>
                    <a:rPr lang="en-US" altLang="zh-CN" dirty="0" smtClean="0">
                      <a:solidFill>
                        <a:srgbClr val="AB6526"/>
                      </a:solidFill>
                      <a:latin typeface="Consolas" panose="020B0609020204030204" pitchFamily="49" charset="0"/>
                    </a:rPr>
                    <a:t> SUM</a:t>
                  </a:r>
                  <a:r>
                    <a:rPr lang="en-US" altLang="zh-CN" dirty="0" smtClean="0">
                      <a:solidFill>
                        <a:srgbClr val="333333"/>
                      </a:solidFill>
                      <a:latin typeface="Consolas" panose="020B0609020204030204" pitchFamily="49" charset="0"/>
                    </a:rPr>
                    <a:t> d</a:t>
                  </a:r>
                  <a:endParaRPr lang="en-US" altLang="zh-CN" dirty="0">
                    <a:solidFill>
                      <a:srgbClr val="333333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11" name="文本框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65709" y="1702103"/>
                  <a:ext cx="1915304" cy="1477328"/>
                </a:xfrm>
                <a:prstGeom prst="rect">
                  <a:avLst/>
                </a:prstGeom>
                <a:blipFill>
                  <a:blip r:embed="rId3"/>
                  <a:stretch>
                    <a:fillRect l="-2540" t="-2058" b="-535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圆角矩形 13"/>
            <p:cNvSpPr/>
            <p:nvPr/>
          </p:nvSpPr>
          <p:spPr>
            <a:xfrm>
              <a:off x="6585924" y="1653677"/>
              <a:ext cx="2095089" cy="1574179"/>
            </a:xfrm>
            <a:prstGeom prst="roundRect">
              <a:avLst/>
            </a:prstGeom>
            <a:noFill/>
            <a:ln w="28575">
              <a:solidFill>
                <a:srgbClr val="518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6" name="右箭头 15"/>
          <p:cNvSpPr/>
          <p:nvPr/>
        </p:nvSpPr>
        <p:spPr>
          <a:xfrm>
            <a:off x="6329224" y="2347851"/>
            <a:ext cx="443903" cy="16203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内容占位符 2"/>
          <p:cNvSpPr txBox="1">
            <a:spLocks/>
          </p:cNvSpPr>
          <p:nvPr/>
        </p:nvSpPr>
        <p:spPr>
          <a:xfrm>
            <a:off x="163722" y="3735685"/>
            <a:ext cx="8819147" cy="2200860"/>
          </a:xfrm>
          <a:prstGeom prst="rect">
            <a:avLst/>
          </a:prstGeom>
          <a:effectLst/>
        </p:spPr>
        <p:txBody>
          <a:bodyPr vert="horz" lIns="0" tIns="45720" rIns="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200"/>
              </a:spcAft>
              <a:buClrTx/>
              <a:buSzPct val="100000"/>
              <a:buFont typeface="Arial"/>
              <a:buChar char="•"/>
              <a:defRPr sz="2400" b="1" kern="1200" baseline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  <a:lvl2pPr marL="486918" indent="-28575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400"/>
              </a:spcAft>
              <a:buClrTx/>
              <a:buFont typeface="Symbol" charset="2"/>
              <a:buChar char="-"/>
              <a:defRPr sz="2200" kern="1200" baseline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2pPr>
            <a:lvl3pPr marL="669798" indent="-28575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400"/>
              </a:spcAft>
              <a:buClrTx/>
              <a:buFont typeface="Arial"/>
              <a:buChar char="•"/>
              <a:defRPr sz="2000" kern="1200" baseline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3pPr>
            <a:lvl4pPr marL="852678" indent="-28575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400"/>
              </a:spcAft>
              <a:buClrTx/>
              <a:buFont typeface="Symbol" charset="2"/>
              <a:buChar char="-"/>
              <a:defRPr sz="2000" kern="1200" baseline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4pPr>
            <a:lvl5pPr marL="1092708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400"/>
              </a:spcAft>
              <a:buClrTx/>
              <a:buFont typeface="Arial"/>
              <a:buChar char="•"/>
              <a:defRPr sz="2000" kern="1200" baseline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需要解决的两个问题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pPr lvl="1"/>
            <a:r>
              <a:rPr lang="zh-CN" altLang="en-US" dirty="0"/>
              <a:t>搜索问题</a:t>
            </a:r>
            <a:r>
              <a:rPr lang="en-US" altLang="zh-CN" dirty="0"/>
              <a:t>:</a:t>
            </a:r>
            <a:r>
              <a:rPr lang="zh-CN" altLang="en-US" dirty="0"/>
              <a:t>通过在合适的程序集合中找到与输入</a:t>
            </a:r>
            <a:r>
              <a:rPr lang="en-US" altLang="zh-CN" dirty="0"/>
              <a:t>-</a:t>
            </a:r>
            <a:r>
              <a:rPr lang="zh-CN" altLang="en-US" dirty="0"/>
              <a:t>输出一致的程序</a:t>
            </a:r>
            <a:r>
              <a:rPr lang="en-US" altLang="zh-CN" dirty="0"/>
              <a:t>;</a:t>
            </a:r>
          </a:p>
          <a:p>
            <a:pPr lvl="1"/>
            <a:r>
              <a:rPr lang="zh-CN" altLang="en-US" dirty="0"/>
              <a:t>排序问题</a:t>
            </a:r>
            <a:r>
              <a:rPr lang="en-US" altLang="zh-CN" dirty="0"/>
              <a:t>:</a:t>
            </a:r>
            <a:r>
              <a:rPr lang="zh-CN" altLang="en-US" dirty="0"/>
              <a:t>如何对多个与输入</a:t>
            </a:r>
            <a:r>
              <a:rPr lang="en-US" altLang="zh-CN" dirty="0"/>
              <a:t>-</a:t>
            </a:r>
            <a:r>
              <a:rPr lang="zh-CN" altLang="en-US" dirty="0"/>
              <a:t>输出一致的程序进行排序</a:t>
            </a:r>
            <a:r>
              <a:rPr lang="en-US" altLang="zh-CN" dirty="0"/>
              <a:t>,</a:t>
            </a:r>
            <a:r>
              <a:rPr lang="zh-CN" altLang="en-US" dirty="0"/>
              <a:t>然后返回最佳程序</a:t>
            </a:r>
          </a:p>
          <a:p>
            <a:pPr marL="201168" lvl="1" indent="0">
              <a:buNone/>
            </a:pPr>
            <a:endParaRPr lang="en-US" altLang="zh-CN" dirty="0"/>
          </a:p>
        </p:txBody>
      </p:sp>
      <p:sp>
        <p:nvSpPr>
          <p:cNvPr id="17" name="页脚占位符 4"/>
          <p:cNvSpPr>
            <a:spLocks noGrp="1"/>
          </p:cNvSpPr>
          <p:nvPr>
            <p:ph type="ftr" sz="quarter" idx="11"/>
          </p:nvPr>
        </p:nvSpPr>
        <p:spPr>
          <a:xfrm>
            <a:off x="2764639" y="6471280"/>
            <a:ext cx="3617103" cy="324000"/>
          </a:xfrm>
        </p:spPr>
        <p:txBody>
          <a:bodyPr/>
          <a:lstStyle/>
          <a:p>
            <a:r>
              <a:rPr lang="zh-CN" altLang="en-US" smtClean="0"/>
              <a:t>基于</a:t>
            </a:r>
            <a:r>
              <a:rPr lang="zh-CN" altLang="en-US"/>
              <a:t>深度学习的程序生成与补全技术研究进展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63747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theme/theme1.xml><?xml version="1.0" encoding="utf-8"?>
<a:theme xmlns:a="http://schemas.openxmlformats.org/drawingml/2006/main" name="1_回顾">
  <a:themeElements>
    <a:clrScheme name="自定义 3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002060"/>
      </a:hlink>
      <a:folHlink>
        <a:srgbClr val="660066"/>
      </a:folHlink>
    </a:clrScheme>
    <a:fontScheme name="回顾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回顾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02006FA4-1611-4B07-AF7F-85CF6D20EB3E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 主题​​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 主题​​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 主题​​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18016</TotalTime>
  <Words>2261</Words>
  <Application>Microsoft Macintosh PowerPoint</Application>
  <PresentationFormat>全屏显示(4:3)</PresentationFormat>
  <Paragraphs>425</Paragraphs>
  <Slides>35</Slides>
  <Notes>18</Notes>
  <HiddenSlides>1</HiddenSlides>
  <MMClips>0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35</vt:i4>
      </vt:variant>
    </vt:vector>
  </HeadingPairs>
  <TitlesOfParts>
    <vt:vector size="54" baseType="lpstr">
      <vt:lpstr>Arial Unicode MS</vt:lpstr>
      <vt:lpstr>Calibri</vt:lpstr>
      <vt:lpstr>Calibri Light</vt:lpstr>
      <vt:lpstr>Cambria Math</vt:lpstr>
      <vt:lpstr>Century Gothic</vt:lpstr>
      <vt:lpstr>Consolas</vt:lpstr>
      <vt:lpstr>DINPro</vt:lpstr>
      <vt:lpstr>Mangal</vt:lpstr>
      <vt:lpstr>Microsoft YaHei</vt:lpstr>
      <vt:lpstr>Symbol</vt:lpstr>
      <vt:lpstr>Times New Roman</vt:lpstr>
      <vt:lpstr>Verdana</vt:lpstr>
      <vt:lpstr>等线</vt:lpstr>
      <vt:lpstr>黑体</vt:lpstr>
      <vt:lpstr>宋体</vt:lpstr>
      <vt:lpstr>微软雅黑</vt:lpstr>
      <vt:lpstr>新細明體</vt:lpstr>
      <vt:lpstr>Arial</vt:lpstr>
      <vt:lpstr>1_回顾</vt:lpstr>
      <vt:lpstr>  基于深度学习的程序生成与补全技术研究进展  State-of-the-Art Survey of Program Generation and Code Completion Techniques based on Deep Learning  </vt:lpstr>
      <vt:lpstr>问题的提出</vt:lpstr>
      <vt:lpstr>深度学习的发展</vt:lpstr>
      <vt:lpstr>程序自动生成</vt:lpstr>
      <vt:lpstr>论文发表情况</vt:lpstr>
      <vt:lpstr>程序性质</vt:lpstr>
      <vt:lpstr>程序性质</vt:lpstr>
      <vt:lpstr>程序生成维度</vt:lpstr>
      <vt:lpstr>归纳程序综合</vt:lpstr>
      <vt:lpstr>归纳程序综合</vt:lpstr>
      <vt:lpstr>归纳程序综合</vt:lpstr>
      <vt:lpstr>基于功能描述的程序生成 </vt:lpstr>
      <vt:lpstr>基于功能描述的程序生成 </vt:lpstr>
      <vt:lpstr>基于功能描述的程序生成 </vt:lpstr>
      <vt:lpstr>基于功能描述的程序生成 </vt:lpstr>
      <vt:lpstr>代码补全</vt:lpstr>
      <vt:lpstr>代码补全</vt:lpstr>
      <vt:lpstr>代码补全</vt:lpstr>
      <vt:lpstr>代码补全</vt:lpstr>
      <vt:lpstr>代码补全</vt:lpstr>
      <vt:lpstr>代码补全</vt:lpstr>
      <vt:lpstr>代码补全</vt:lpstr>
      <vt:lpstr>程序生成维度</vt:lpstr>
      <vt:lpstr>程序表示</vt:lpstr>
      <vt:lpstr>基于语言模型的程序生成模型</vt:lpstr>
      <vt:lpstr>基于语言模型的程序生成模型</vt:lpstr>
      <vt:lpstr>基于语言模型的程序生成模型</vt:lpstr>
      <vt:lpstr>基于语言模型的程序生成模型</vt:lpstr>
      <vt:lpstr>基于语言模型的程序生成模型</vt:lpstr>
      <vt:lpstr>基于语言模型的程序生成模型</vt:lpstr>
      <vt:lpstr>结构化代码生成网络 </vt:lpstr>
      <vt:lpstr>结构化代码生成网络 </vt:lpstr>
      <vt:lpstr>程序生成维度</vt:lpstr>
      <vt:lpstr>代码语料库 </vt:lpstr>
      <vt:lpstr>总结</vt:lpstr>
    </vt:vector>
  </TitlesOfParts>
  <Company/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Question Retrieval in Community Question Answering</dc:title>
  <dc:creator>Microsoft 帐户</dc:creator>
  <cp:lastModifiedBy>Hu Xing</cp:lastModifiedBy>
  <cp:revision>1821</cp:revision>
  <dcterms:created xsi:type="dcterms:W3CDTF">2013-06-06T03:03:56Z</dcterms:created>
  <dcterms:modified xsi:type="dcterms:W3CDTF">2018-11-23T02:03:20Z</dcterms:modified>
</cp:coreProperties>
</file>